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301" r:id="rId10"/>
    <p:sldId id="267" r:id="rId11"/>
    <p:sldId id="269" r:id="rId12"/>
    <p:sldId id="268" r:id="rId13"/>
    <p:sldId id="296" r:id="rId14"/>
    <p:sldId id="297"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64" r:id="rId30"/>
    <p:sldId id="265" r:id="rId31"/>
    <p:sldId id="266" r:id="rId32"/>
    <p:sldId id="285" r:id="rId33"/>
    <p:sldId id="286" r:id="rId34"/>
    <p:sldId id="287" r:id="rId35"/>
    <p:sldId id="288" r:id="rId36"/>
    <p:sldId id="289" r:id="rId37"/>
    <p:sldId id="290" r:id="rId38"/>
    <p:sldId id="291" r:id="rId39"/>
    <p:sldId id="292" r:id="rId40"/>
    <p:sldId id="293" r:id="rId41"/>
    <p:sldId id="294" r:id="rId42"/>
    <p:sldId id="295" r:id="rId43"/>
    <p:sldId id="298" r:id="rId44"/>
    <p:sldId id="299" r:id="rId45"/>
    <p:sldId id="300" r:id="rId46"/>
    <p:sldId id="302" r:id="rId47"/>
  </p:sldIdLst>
  <p:sldSz cx="18288000" cy="10287000"/>
  <p:notesSz cx="6858000" cy="9144000"/>
  <p:embeddedFontLst>
    <p:embeddedFont>
      <p:font typeface="Aileron Thin" panose="020B0604020202020204" charset="0"/>
      <p:regular r:id="rId49"/>
    </p:embeddedFont>
    <p:embeddedFont>
      <p:font typeface="Calibri" panose="020F0502020204030204" pitchFamily="34" charset="0"/>
      <p:regular r:id="rId50"/>
      <p:bold r:id="rId51"/>
      <p:italic r:id="rId52"/>
      <p:boldItalic r:id="rId53"/>
    </p:embeddedFont>
    <p:embeddedFont>
      <p:font typeface="Cambria" panose="02040503050406030204" pitchFamily="18" charset="0"/>
      <p:regular r:id="rId54"/>
      <p:bold r:id="rId55"/>
      <p:italic r:id="rId56"/>
      <p:boldItalic r:id="rId57"/>
    </p:embeddedFont>
    <p:embeddedFont>
      <p:font typeface="Cambria Bold" panose="02040803050406030204" pitchFamily="18" charset="0"/>
      <p:regular r:id="rId58"/>
      <p:bold r:id="rId59"/>
    </p:embeddedFont>
    <p:embeddedFont>
      <p:font typeface="Cambria Math" panose="02040503050406030204" pitchFamily="18" charset="0"/>
      <p:regular r:id="rId60"/>
    </p:embeddedFont>
    <p:embeddedFont>
      <p:font typeface="Glacial Indifference" panose="020B0604020202020204" charset="0"/>
      <p:regular r:id="rId61"/>
    </p:embeddedFont>
    <p:embeddedFont>
      <p:font typeface="Glacial Indifference Bold" panose="020B0604020202020204" charset="0"/>
      <p:regular r:id="rId62"/>
    </p:embeddedFont>
    <p:embeddedFont>
      <p:font typeface="Glacial Indifference Italics" panose="020B0604020202020204" charset="0"/>
      <p:regular r:id="rId63"/>
    </p:embeddedFont>
    <p:embeddedFont>
      <p:font typeface="Nine by Five" panose="020B0604020202020204" charset="0"/>
      <p:regular r:id="rId64"/>
    </p:embeddedFont>
    <p:embeddedFont>
      <p:font typeface="Norwester" panose="020B0604020202020204"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11B0D-5832-4CC6-9637-A2278B538D7C}" type="datetimeFigureOut">
              <a:rPr lang="en-MY" smtClean="0"/>
              <a:t>8/1/2025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2B643-3A1A-40BA-A9D6-F4D6D61D9890}" type="slidenum">
              <a:rPr lang="en-MY" smtClean="0"/>
              <a:t>‹#›</a:t>
            </a:fld>
            <a:endParaRPr lang="en-MY"/>
          </a:p>
        </p:txBody>
      </p:sp>
    </p:spTree>
    <p:extLst>
      <p:ext uri="{BB962C8B-B14F-4D97-AF65-F5344CB8AC3E}">
        <p14:creationId xmlns:p14="http://schemas.microsoft.com/office/powerpoint/2010/main" val="353640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6FF2B643-3A1A-40BA-A9D6-F4D6D61D9890}" type="slidenum">
              <a:rPr lang="en-MY" smtClean="0"/>
              <a:t>43</a:t>
            </a:fld>
            <a:endParaRPr lang="en-MY"/>
          </a:p>
        </p:txBody>
      </p:sp>
    </p:spTree>
    <p:extLst>
      <p:ext uri="{BB962C8B-B14F-4D97-AF65-F5344CB8AC3E}">
        <p14:creationId xmlns:p14="http://schemas.microsoft.com/office/powerpoint/2010/main" val="238413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0.png"/><Relationship Id="rId4" Type="http://schemas.openxmlformats.org/officeDocument/2006/relationships/image" Target="../media/image2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757534">
            <a:off x="-497568" y="5416199"/>
            <a:ext cx="3623990" cy="2774064"/>
          </a:xfrm>
          <a:custGeom>
            <a:avLst/>
            <a:gdLst/>
            <a:ahLst/>
            <a:cxnLst/>
            <a:rect l="l" t="t" r="r" b="b"/>
            <a:pathLst>
              <a:path w="3623990" h="2774064">
                <a:moveTo>
                  <a:pt x="0" y="0"/>
                </a:moveTo>
                <a:lnTo>
                  <a:pt x="3623990" y="0"/>
                </a:lnTo>
                <a:lnTo>
                  <a:pt x="3623990" y="2774065"/>
                </a:lnTo>
                <a:lnTo>
                  <a:pt x="0" y="2774065"/>
                </a:lnTo>
                <a:lnTo>
                  <a:pt x="0" y="0"/>
                </a:lnTo>
                <a:close/>
              </a:path>
            </a:pathLst>
          </a:custGeom>
          <a:blipFill>
            <a:blip r:embed="rId2"/>
            <a:stretch>
              <a:fillRect/>
            </a:stretch>
          </a:blipFill>
        </p:spPr>
        <p:txBody>
          <a:bodyPr/>
          <a:lstStyle/>
          <a:p>
            <a:endParaRPr lang="en-US"/>
          </a:p>
        </p:txBody>
      </p:sp>
      <p:sp>
        <p:nvSpPr>
          <p:cNvPr id="3" name="Freeform 3"/>
          <p:cNvSpPr/>
          <p:nvPr/>
        </p:nvSpPr>
        <p:spPr>
          <a:xfrm rot="814916">
            <a:off x="-126688" y="3518793"/>
            <a:ext cx="3881418" cy="1107346"/>
          </a:xfrm>
          <a:custGeom>
            <a:avLst/>
            <a:gdLst/>
            <a:ahLst/>
            <a:cxnLst/>
            <a:rect l="l" t="t" r="r" b="b"/>
            <a:pathLst>
              <a:path w="3881418" h="1107346">
                <a:moveTo>
                  <a:pt x="0" y="0"/>
                </a:moveTo>
                <a:lnTo>
                  <a:pt x="3881419" y="0"/>
                </a:lnTo>
                <a:lnTo>
                  <a:pt x="3881419" y="1107346"/>
                </a:lnTo>
                <a:lnTo>
                  <a:pt x="0" y="1107346"/>
                </a:lnTo>
                <a:lnTo>
                  <a:pt x="0" y="0"/>
                </a:lnTo>
                <a:close/>
              </a:path>
            </a:pathLst>
          </a:custGeom>
          <a:blipFill>
            <a:blip r:embed="rId3"/>
            <a:stretch>
              <a:fillRect/>
            </a:stretch>
          </a:blipFill>
        </p:spPr>
        <p:txBody>
          <a:bodyPr/>
          <a:lstStyle/>
          <a:p>
            <a:endParaRPr lang="en-US"/>
          </a:p>
        </p:txBody>
      </p:sp>
      <p:sp>
        <p:nvSpPr>
          <p:cNvPr id="4" name="Freeform 4"/>
          <p:cNvSpPr/>
          <p:nvPr/>
        </p:nvSpPr>
        <p:spPr>
          <a:xfrm rot="-344948">
            <a:off x="5044488" y="8473779"/>
            <a:ext cx="4516193" cy="2234074"/>
          </a:xfrm>
          <a:custGeom>
            <a:avLst/>
            <a:gdLst/>
            <a:ahLst/>
            <a:cxnLst/>
            <a:rect l="l" t="t" r="r" b="b"/>
            <a:pathLst>
              <a:path w="4516193" h="2234074">
                <a:moveTo>
                  <a:pt x="0" y="0"/>
                </a:moveTo>
                <a:lnTo>
                  <a:pt x="4516193" y="0"/>
                </a:lnTo>
                <a:lnTo>
                  <a:pt x="4516193" y="2234074"/>
                </a:lnTo>
                <a:lnTo>
                  <a:pt x="0" y="2234074"/>
                </a:lnTo>
                <a:lnTo>
                  <a:pt x="0" y="0"/>
                </a:lnTo>
                <a:close/>
              </a:path>
            </a:pathLst>
          </a:custGeom>
          <a:blipFill>
            <a:blip r:embed="rId4"/>
            <a:stretch>
              <a:fillRect/>
            </a:stretch>
          </a:blipFill>
        </p:spPr>
        <p:txBody>
          <a:bodyPr/>
          <a:lstStyle/>
          <a:p>
            <a:endParaRPr lang="en-US"/>
          </a:p>
        </p:txBody>
      </p:sp>
      <p:sp>
        <p:nvSpPr>
          <p:cNvPr id="5" name="Freeform 5"/>
          <p:cNvSpPr/>
          <p:nvPr/>
        </p:nvSpPr>
        <p:spPr>
          <a:xfrm rot="-659129">
            <a:off x="14152622" y="4091877"/>
            <a:ext cx="5653699" cy="1923596"/>
          </a:xfrm>
          <a:custGeom>
            <a:avLst/>
            <a:gdLst/>
            <a:ahLst/>
            <a:cxnLst/>
            <a:rect l="l" t="t" r="r" b="b"/>
            <a:pathLst>
              <a:path w="5653699" h="1923596">
                <a:moveTo>
                  <a:pt x="0" y="0"/>
                </a:moveTo>
                <a:lnTo>
                  <a:pt x="5653699" y="0"/>
                </a:lnTo>
                <a:lnTo>
                  <a:pt x="5653699" y="1923596"/>
                </a:lnTo>
                <a:lnTo>
                  <a:pt x="0" y="1923596"/>
                </a:lnTo>
                <a:lnTo>
                  <a:pt x="0" y="0"/>
                </a:lnTo>
                <a:close/>
              </a:path>
            </a:pathLst>
          </a:custGeom>
          <a:blipFill>
            <a:blip r:embed="rId5"/>
            <a:stretch>
              <a:fillRect/>
            </a:stretch>
          </a:blipFill>
        </p:spPr>
        <p:txBody>
          <a:bodyPr/>
          <a:lstStyle/>
          <a:p>
            <a:endParaRPr lang="en-US"/>
          </a:p>
        </p:txBody>
      </p:sp>
      <p:sp>
        <p:nvSpPr>
          <p:cNvPr id="6" name="Freeform 6"/>
          <p:cNvSpPr/>
          <p:nvPr/>
        </p:nvSpPr>
        <p:spPr>
          <a:xfrm rot="273542">
            <a:off x="14082469" y="329105"/>
            <a:ext cx="4364796" cy="1716820"/>
          </a:xfrm>
          <a:custGeom>
            <a:avLst/>
            <a:gdLst/>
            <a:ahLst/>
            <a:cxnLst/>
            <a:rect l="l" t="t" r="r" b="b"/>
            <a:pathLst>
              <a:path w="4364796" h="1716820">
                <a:moveTo>
                  <a:pt x="0" y="0"/>
                </a:moveTo>
                <a:lnTo>
                  <a:pt x="4364796" y="0"/>
                </a:lnTo>
                <a:lnTo>
                  <a:pt x="4364796" y="1716820"/>
                </a:lnTo>
                <a:lnTo>
                  <a:pt x="0" y="1716820"/>
                </a:lnTo>
                <a:lnTo>
                  <a:pt x="0" y="0"/>
                </a:lnTo>
                <a:close/>
              </a:path>
            </a:pathLst>
          </a:custGeom>
          <a:blipFill>
            <a:blip r:embed="rId6"/>
            <a:stretch>
              <a:fillRect/>
            </a:stretch>
          </a:blipFill>
        </p:spPr>
        <p:txBody>
          <a:bodyPr/>
          <a:lstStyle/>
          <a:p>
            <a:endParaRPr lang="en-US"/>
          </a:p>
        </p:txBody>
      </p:sp>
      <p:sp>
        <p:nvSpPr>
          <p:cNvPr id="7" name="Freeform 7"/>
          <p:cNvSpPr/>
          <p:nvPr/>
        </p:nvSpPr>
        <p:spPr>
          <a:xfrm rot="1711097">
            <a:off x="14301333" y="7716738"/>
            <a:ext cx="5472197" cy="2078824"/>
          </a:xfrm>
          <a:custGeom>
            <a:avLst/>
            <a:gdLst/>
            <a:ahLst/>
            <a:cxnLst/>
            <a:rect l="l" t="t" r="r" b="b"/>
            <a:pathLst>
              <a:path w="5472197" h="2078824">
                <a:moveTo>
                  <a:pt x="0" y="0"/>
                </a:moveTo>
                <a:lnTo>
                  <a:pt x="5472197" y="0"/>
                </a:lnTo>
                <a:lnTo>
                  <a:pt x="5472197" y="2078823"/>
                </a:lnTo>
                <a:lnTo>
                  <a:pt x="0" y="2078823"/>
                </a:lnTo>
                <a:lnTo>
                  <a:pt x="0" y="0"/>
                </a:lnTo>
                <a:close/>
              </a:path>
            </a:pathLst>
          </a:custGeom>
          <a:blipFill>
            <a:blip r:embed="rId7"/>
            <a:stretch>
              <a:fillRect/>
            </a:stretch>
          </a:blipFill>
        </p:spPr>
        <p:txBody>
          <a:bodyPr/>
          <a:lstStyle/>
          <a:p>
            <a:endParaRPr lang="en-US"/>
          </a:p>
        </p:txBody>
      </p:sp>
      <p:sp>
        <p:nvSpPr>
          <p:cNvPr id="8" name="Freeform 8"/>
          <p:cNvSpPr/>
          <p:nvPr/>
        </p:nvSpPr>
        <p:spPr>
          <a:xfrm>
            <a:off x="6746724" y="2746224"/>
            <a:ext cx="4794552" cy="4794552"/>
          </a:xfrm>
          <a:custGeom>
            <a:avLst/>
            <a:gdLst/>
            <a:ahLst/>
            <a:cxnLst/>
            <a:rect l="l" t="t" r="r" b="b"/>
            <a:pathLst>
              <a:path w="4794552" h="4794552">
                <a:moveTo>
                  <a:pt x="0" y="0"/>
                </a:moveTo>
                <a:lnTo>
                  <a:pt x="4794552" y="0"/>
                </a:lnTo>
                <a:lnTo>
                  <a:pt x="4794552" y="4794552"/>
                </a:lnTo>
                <a:lnTo>
                  <a:pt x="0" y="4794552"/>
                </a:lnTo>
                <a:lnTo>
                  <a:pt x="0" y="0"/>
                </a:lnTo>
                <a:close/>
              </a:path>
            </a:pathLst>
          </a:custGeom>
          <a:blipFill>
            <a:blip r:embed="rId8"/>
            <a:stretch>
              <a:fillRect/>
            </a:stretch>
          </a:blipFill>
        </p:spPr>
        <p:txBody>
          <a:bodyPr/>
          <a:lstStyle/>
          <a:p>
            <a:endParaRPr lang="en-US"/>
          </a:p>
        </p:txBody>
      </p:sp>
      <p:grpSp>
        <p:nvGrpSpPr>
          <p:cNvPr id="9" name="Group 9"/>
          <p:cNvGrpSpPr/>
          <p:nvPr/>
        </p:nvGrpSpPr>
        <p:grpSpPr>
          <a:xfrm>
            <a:off x="2426273" y="1804802"/>
            <a:ext cx="13435453" cy="6649927"/>
            <a:chOff x="0" y="0"/>
            <a:chExt cx="3538556" cy="1751421"/>
          </a:xfrm>
        </p:grpSpPr>
        <p:sp>
          <p:nvSpPr>
            <p:cNvPr id="10" name="Freeform 10"/>
            <p:cNvSpPr/>
            <p:nvPr/>
          </p:nvSpPr>
          <p:spPr>
            <a:xfrm>
              <a:off x="0" y="0"/>
              <a:ext cx="3538556" cy="1751421"/>
            </a:xfrm>
            <a:custGeom>
              <a:avLst/>
              <a:gdLst/>
              <a:ahLst/>
              <a:cxnLst/>
              <a:rect l="l" t="t" r="r" b="b"/>
              <a:pathLst>
                <a:path w="3538556" h="1751421">
                  <a:moveTo>
                    <a:pt x="29388" y="0"/>
                  </a:moveTo>
                  <a:lnTo>
                    <a:pt x="3509168" y="0"/>
                  </a:lnTo>
                  <a:cubicBezTo>
                    <a:pt x="3525398" y="0"/>
                    <a:pt x="3538556" y="13157"/>
                    <a:pt x="3538556" y="29388"/>
                  </a:cubicBezTo>
                  <a:lnTo>
                    <a:pt x="3538556" y="1722033"/>
                  </a:lnTo>
                  <a:cubicBezTo>
                    <a:pt x="3538556" y="1738264"/>
                    <a:pt x="3525398" y="1751421"/>
                    <a:pt x="3509168" y="1751421"/>
                  </a:cubicBezTo>
                  <a:lnTo>
                    <a:pt x="29388" y="1751421"/>
                  </a:lnTo>
                  <a:cubicBezTo>
                    <a:pt x="13157" y="1751421"/>
                    <a:pt x="0" y="1738264"/>
                    <a:pt x="0" y="1722033"/>
                  </a:cubicBezTo>
                  <a:lnTo>
                    <a:pt x="0" y="29388"/>
                  </a:lnTo>
                  <a:cubicBezTo>
                    <a:pt x="0" y="13157"/>
                    <a:pt x="13157" y="0"/>
                    <a:pt x="29388" y="0"/>
                  </a:cubicBezTo>
                  <a:close/>
                </a:path>
              </a:pathLst>
            </a:custGeom>
            <a:solidFill>
              <a:srgbClr val="FFFFFF"/>
            </a:solidFill>
            <a:ln w="190500">
              <a:solidFill>
                <a:srgbClr val="082A44"/>
              </a:solidFill>
            </a:ln>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rot="-418158">
            <a:off x="319524" y="-155554"/>
            <a:ext cx="4497346" cy="2368508"/>
          </a:xfrm>
          <a:custGeom>
            <a:avLst/>
            <a:gdLst/>
            <a:ahLst/>
            <a:cxnLst/>
            <a:rect l="l" t="t" r="r" b="b"/>
            <a:pathLst>
              <a:path w="4497346" h="2368508">
                <a:moveTo>
                  <a:pt x="0" y="0"/>
                </a:moveTo>
                <a:lnTo>
                  <a:pt x="4497345" y="0"/>
                </a:lnTo>
                <a:lnTo>
                  <a:pt x="4497345" y="2368508"/>
                </a:lnTo>
                <a:lnTo>
                  <a:pt x="0" y="2368508"/>
                </a:lnTo>
                <a:lnTo>
                  <a:pt x="0" y="0"/>
                </a:lnTo>
                <a:close/>
              </a:path>
            </a:pathLst>
          </a:custGeom>
          <a:blipFill>
            <a:blip r:embed="rId9"/>
            <a:stretch>
              <a:fillRect/>
            </a:stretch>
          </a:blipFill>
        </p:spPr>
        <p:txBody>
          <a:bodyPr/>
          <a:lstStyle/>
          <a:p>
            <a:endParaRPr lang="en-US"/>
          </a:p>
        </p:txBody>
      </p:sp>
      <p:sp>
        <p:nvSpPr>
          <p:cNvPr id="13" name="Freeform 13"/>
          <p:cNvSpPr/>
          <p:nvPr/>
        </p:nvSpPr>
        <p:spPr>
          <a:xfrm rot="180774">
            <a:off x="5206506" y="267655"/>
            <a:ext cx="4192158" cy="1255137"/>
          </a:xfrm>
          <a:custGeom>
            <a:avLst/>
            <a:gdLst/>
            <a:ahLst/>
            <a:cxnLst/>
            <a:rect l="l" t="t" r="r" b="b"/>
            <a:pathLst>
              <a:path w="4192158" h="1255137">
                <a:moveTo>
                  <a:pt x="0" y="0"/>
                </a:moveTo>
                <a:lnTo>
                  <a:pt x="4192158" y="0"/>
                </a:lnTo>
                <a:lnTo>
                  <a:pt x="4192158" y="1255137"/>
                </a:lnTo>
                <a:lnTo>
                  <a:pt x="0" y="1255137"/>
                </a:lnTo>
                <a:lnTo>
                  <a:pt x="0" y="0"/>
                </a:lnTo>
                <a:close/>
              </a:path>
            </a:pathLst>
          </a:custGeom>
          <a:blipFill>
            <a:blip r:embed="rId10"/>
            <a:stretch>
              <a:fillRect/>
            </a:stretch>
          </a:blipFill>
        </p:spPr>
        <p:txBody>
          <a:bodyPr/>
          <a:lstStyle/>
          <a:p>
            <a:endParaRPr lang="en-US"/>
          </a:p>
        </p:txBody>
      </p:sp>
      <p:sp>
        <p:nvSpPr>
          <p:cNvPr id="14" name="Freeform 14"/>
          <p:cNvSpPr/>
          <p:nvPr/>
        </p:nvSpPr>
        <p:spPr>
          <a:xfrm rot="-473818">
            <a:off x="79597" y="9267121"/>
            <a:ext cx="3988622" cy="1083329"/>
          </a:xfrm>
          <a:custGeom>
            <a:avLst/>
            <a:gdLst/>
            <a:ahLst/>
            <a:cxnLst/>
            <a:rect l="l" t="t" r="r" b="b"/>
            <a:pathLst>
              <a:path w="3988622" h="1083329">
                <a:moveTo>
                  <a:pt x="0" y="0"/>
                </a:moveTo>
                <a:lnTo>
                  <a:pt x="3988622" y="0"/>
                </a:lnTo>
                <a:lnTo>
                  <a:pt x="3988622" y="1083330"/>
                </a:lnTo>
                <a:lnTo>
                  <a:pt x="0" y="1083330"/>
                </a:lnTo>
                <a:lnTo>
                  <a:pt x="0" y="0"/>
                </a:lnTo>
                <a:close/>
              </a:path>
            </a:pathLst>
          </a:custGeom>
          <a:blipFill>
            <a:blip r:embed="rId11"/>
            <a:stretch>
              <a:fillRect/>
            </a:stretch>
          </a:blipFill>
        </p:spPr>
        <p:txBody>
          <a:bodyPr/>
          <a:lstStyle/>
          <a:p>
            <a:endParaRPr lang="en-US"/>
          </a:p>
        </p:txBody>
      </p:sp>
      <p:sp>
        <p:nvSpPr>
          <p:cNvPr id="15" name="Freeform 15"/>
          <p:cNvSpPr/>
          <p:nvPr/>
        </p:nvSpPr>
        <p:spPr>
          <a:xfrm rot="232152">
            <a:off x="9621469" y="8297797"/>
            <a:ext cx="5347401" cy="2586038"/>
          </a:xfrm>
          <a:custGeom>
            <a:avLst/>
            <a:gdLst/>
            <a:ahLst/>
            <a:cxnLst/>
            <a:rect l="l" t="t" r="r" b="b"/>
            <a:pathLst>
              <a:path w="5347401" h="2586038">
                <a:moveTo>
                  <a:pt x="0" y="0"/>
                </a:moveTo>
                <a:lnTo>
                  <a:pt x="5347401" y="0"/>
                </a:lnTo>
                <a:lnTo>
                  <a:pt x="5347401" y="2586038"/>
                </a:lnTo>
                <a:lnTo>
                  <a:pt x="0" y="2586038"/>
                </a:lnTo>
                <a:lnTo>
                  <a:pt x="0" y="0"/>
                </a:lnTo>
                <a:close/>
              </a:path>
            </a:pathLst>
          </a:custGeom>
          <a:blipFill>
            <a:blip r:embed="rId12"/>
            <a:stretch>
              <a:fillRect/>
            </a:stretch>
          </a:blipFill>
        </p:spPr>
        <p:txBody>
          <a:bodyPr/>
          <a:lstStyle/>
          <a:p>
            <a:endParaRPr lang="en-US"/>
          </a:p>
        </p:txBody>
      </p:sp>
      <p:sp>
        <p:nvSpPr>
          <p:cNvPr id="16" name="TextBox 16"/>
          <p:cNvSpPr txBox="1"/>
          <p:nvPr/>
        </p:nvSpPr>
        <p:spPr>
          <a:xfrm>
            <a:off x="3588483" y="2916604"/>
            <a:ext cx="11111034" cy="2955811"/>
          </a:xfrm>
          <a:prstGeom prst="rect">
            <a:avLst/>
          </a:prstGeom>
        </p:spPr>
        <p:txBody>
          <a:bodyPr lIns="0" tIns="0" rIns="0" bIns="0" rtlCol="0" anchor="t">
            <a:spAutoFit/>
          </a:bodyPr>
          <a:lstStyle/>
          <a:p>
            <a:pPr algn="ctr">
              <a:lnSpc>
                <a:spcPts val="11906"/>
              </a:lnSpc>
              <a:spcBef>
                <a:spcPct val="0"/>
              </a:spcBef>
            </a:pPr>
            <a:r>
              <a:rPr lang="en-US" sz="8504" dirty="0">
                <a:solidFill>
                  <a:srgbClr val="000000"/>
                </a:solidFill>
                <a:latin typeface="Norwester"/>
              </a:rPr>
              <a:t>DBM20153-DISCRETE MATHEMATICS</a:t>
            </a:r>
          </a:p>
        </p:txBody>
      </p:sp>
      <p:sp>
        <p:nvSpPr>
          <p:cNvPr id="17" name="TextBox 17"/>
          <p:cNvSpPr txBox="1"/>
          <p:nvPr/>
        </p:nvSpPr>
        <p:spPr>
          <a:xfrm>
            <a:off x="4906757" y="5711091"/>
            <a:ext cx="8411155" cy="1406282"/>
          </a:xfrm>
          <a:prstGeom prst="rect">
            <a:avLst/>
          </a:prstGeom>
        </p:spPr>
        <p:txBody>
          <a:bodyPr lIns="0" tIns="0" rIns="0" bIns="0" rtlCol="0" anchor="t">
            <a:spAutoFit/>
          </a:bodyPr>
          <a:lstStyle/>
          <a:p>
            <a:pPr algn="ctr">
              <a:lnSpc>
                <a:spcPts val="11906"/>
              </a:lnSpc>
              <a:spcBef>
                <a:spcPct val="0"/>
              </a:spcBef>
            </a:pPr>
            <a:r>
              <a:rPr lang="en-US" sz="8504" spc="1887" dirty="0">
                <a:solidFill>
                  <a:srgbClr val="000000"/>
                </a:solidFill>
                <a:latin typeface="Nine by Five"/>
              </a:rPr>
              <a:t>Chapter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773648"/>
            <a:ext cx="16243860" cy="8720096"/>
            <a:chOff x="0" y="0"/>
            <a:chExt cx="3538556" cy="1899582"/>
          </a:xfrm>
        </p:grpSpPr>
        <p:sp>
          <p:nvSpPr>
            <p:cNvPr id="3" name="Freeform 3"/>
            <p:cNvSpPr/>
            <p:nvPr/>
          </p:nvSpPr>
          <p:spPr>
            <a:xfrm>
              <a:off x="0" y="0"/>
              <a:ext cx="3538556" cy="1899582"/>
            </a:xfrm>
            <a:custGeom>
              <a:avLst/>
              <a:gdLst/>
              <a:ahLst/>
              <a:cxnLst/>
              <a:rect l="l" t="t" r="r" b="b"/>
              <a:pathLst>
                <a:path w="3538556" h="1899582">
                  <a:moveTo>
                    <a:pt x="24307" y="0"/>
                  </a:moveTo>
                  <a:lnTo>
                    <a:pt x="3514249" y="0"/>
                  </a:lnTo>
                  <a:cubicBezTo>
                    <a:pt x="3520696" y="0"/>
                    <a:pt x="3526878" y="2561"/>
                    <a:pt x="3531436" y="7119"/>
                  </a:cubicBezTo>
                  <a:cubicBezTo>
                    <a:pt x="3535995" y="11678"/>
                    <a:pt x="3538556" y="17860"/>
                    <a:pt x="3538556" y="24307"/>
                  </a:cubicBezTo>
                  <a:lnTo>
                    <a:pt x="3538556" y="1875275"/>
                  </a:lnTo>
                  <a:cubicBezTo>
                    <a:pt x="3538556" y="1888699"/>
                    <a:pt x="3527673" y="1899582"/>
                    <a:pt x="3514249" y="1899582"/>
                  </a:cubicBezTo>
                  <a:lnTo>
                    <a:pt x="24307" y="1899582"/>
                  </a:lnTo>
                  <a:cubicBezTo>
                    <a:pt x="10883" y="1899582"/>
                    <a:pt x="0" y="1888699"/>
                    <a:pt x="0" y="1875275"/>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71148" y="895350"/>
            <a:ext cx="14958964"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4.1.1 USE IDENTITIES OF BOOLEAN ALGEBRA</a:t>
            </a:r>
          </a:p>
        </p:txBody>
      </p:sp>
      <p:sp>
        <p:nvSpPr>
          <p:cNvPr id="6" name="AutoShape 6"/>
          <p:cNvSpPr/>
          <p:nvPr/>
        </p:nvSpPr>
        <p:spPr>
          <a:xfrm flipV="1">
            <a:off x="1671568" y="1978708"/>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7" name="Freeform 7"/>
          <p:cNvSpPr/>
          <p:nvPr/>
        </p:nvSpPr>
        <p:spPr>
          <a:xfrm>
            <a:off x="5370432" y="2188256"/>
            <a:ext cx="7560396" cy="6920408"/>
          </a:xfrm>
          <a:custGeom>
            <a:avLst/>
            <a:gdLst/>
            <a:ahLst/>
            <a:cxnLst/>
            <a:rect l="l" t="t" r="r" b="b"/>
            <a:pathLst>
              <a:path w="7560396" h="6920408">
                <a:moveTo>
                  <a:pt x="0" y="0"/>
                </a:moveTo>
                <a:lnTo>
                  <a:pt x="7560396" y="0"/>
                </a:lnTo>
                <a:lnTo>
                  <a:pt x="7560396" y="6920408"/>
                </a:lnTo>
                <a:lnTo>
                  <a:pt x="0" y="692040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04759" y="137186"/>
            <a:ext cx="16243860" cy="10012628"/>
            <a:chOff x="0" y="0"/>
            <a:chExt cx="3538556" cy="2181147"/>
          </a:xfrm>
        </p:grpSpPr>
        <p:sp>
          <p:nvSpPr>
            <p:cNvPr id="3" name="Freeform 3"/>
            <p:cNvSpPr/>
            <p:nvPr/>
          </p:nvSpPr>
          <p:spPr>
            <a:xfrm>
              <a:off x="0" y="0"/>
              <a:ext cx="3538556" cy="2181147"/>
            </a:xfrm>
            <a:custGeom>
              <a:avLst/>
              <a:gdLst/>
              <a:ahLst/>
              <a:cxnLst/>
              <a:rect l="l" t="t" r="r" b="b"/>
              <a:pathLst>
                <a:path w="3538556" h="2181147">
                  <a:moveTo>
                    <a:pt x="24307" y="0"/>
                  </a:moveTo>
                  <a:lnTo>
                    <a:pt x="3514249" y="0"/>
                  </a:lnTo>
                  <a:cubicBezTo>
                    <a:pt x="3520696" y="0"/>
                    <a:pt x="3526878" y="2561"/>
                    <a:pt x="3531436" y="7119"/>
                  </a:cubicBezTo>
                  <a:cubicBezTo>
                    <a:pt x="3535995" y="11678"/>
                    <a:pt x="3538556" y="17860"/>
                    <a:pt x="3538556" y="24307"/>
                  </a:cubicBezTo>
                  <a:lnTo>
                    <a:pt x="3538556" y="2156840"/>
                  </a:lnTo>
                  <a:cubicBezTo>
                    <a:pt x="3538556" y="2170264"/>
                    <a:pt x="3527673" y="2181147"/>
                    <a:pt x="3514249" y="2181147"/>
                  </a:cubicBezTo>
                  <a:lnTo>
                    <a:pt x="24307" y="2181147"/>
                  </a:lnTo>
                  <a:cubicBezTo>
                    <a:pt x="10883" y="2181147"/>
                    <a:pt x="0" y="2170264"/>
                    <a:pt x="0" y="2156840"/>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64518" y="399154"/>
            <a:ext cx="14958964" cy="1137285"/>
          </a:xfrm>
          <a:prstGeom prst="rect">
            <a:avLst/>
          </a:prstGeom>
        </p:spPr>
        <p:txBody>
          <a:bodyPr lIns="0" tIns="0" rIns="0" bIns="0" rtlCol="0" anchor="t">
            <a:spAutoFit/>
          </a:bodyPr>
          <a:lstStyle/>
          <a:p>
            <a:pPr>
              <a:lnSpc>
                <a:spcPts val="9240"/>
              </a:lnSpc>
              <a:spcBef>
                <a:spcPct val="0"/>
              </a:spcBef>
            </a:pPr>
            <a:r>
              <a:rPr lang="en-US" sz="6600">
                <a:solidFill>
                  <a:srgbClr val="000000"/>
                </a:solidFill>
                <a:latin typeface="Norwester"/>
              </a:rPr>
              <a:t>EXAMPLE</a:t>
            </a:r>
          </a:p>
        </p:txBody>
      </p:sp>
      <p:sp>
        <p:nvSpPr>
          <p:cNvPr id="6" name="AutoShape 6"/>
          <p:cNvSpPr/>
          <p:nvPr/>
        </p:nvSpPr>
        <p:spPr>
          <a:xfrm flipV="1">
            <a:off x="1664938" y="1482512"/>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7" name="TextBox 7"/>
          <p:cNvSpPr txBox="1"/>
          <p:nvPr/>
        </p:nvSpPr>
        <p:spPr>
          <a:xfrm>
            <a:off x="1664518" y="1794173"/>
            <a:ext cx="13727205" cy="6964680"/>
          </a:xfrm>
          <a:prstGeom prst="rect">
            <a:avLst/>
          </a:prstGeom>
        </p:spPr>
        <p:txBody>
          <a:bodyPr lIns="0" tIns="0" rIns="0" bIns="0" rtlCol="0" anchor="t">
            <a:spAutoFit/>
          </a:bodyPr>
          <a:lstStyle/>
          <a:p>
            <a:pPr>
              <a:lnSpc>
                <a:spcPts val="4620"/>
              </a:lnSpc>
            </a:pPr>
            <a:r>
              <a:rPr lang="en-US" sz="3300">
                <a:solidFill>
                  <a:srgbClr val="000000"/>
                </a:solidFill>
                <a:latin typeface="Cambria"/>
              </a:rPr>
              <a:t>Simplify the following Boolean expression by using Boolean identities (refer to the table); </a:t>
            </a:r>
          </a:p>
          <a:p>
            <a:pPr algn="ctr">
              <a:lnSpc>
                <a:spcPts val="4620"/>
              </a:lnSpc>
            </a:pPr>
            <a:r>
              <a:rPr lang="en-US" sz="3300">
                <a:solidFill>
                  <a:srgbClr val="000000"/>
                </a:solidFill>
                <a:ea typeface="Cambria"/>
              </a:rPr>
              <a:t>𝐹 𝐴, 𝐵, 𝐶 = (𝐴 + 𝐵) (𝐴 + 𝐶)</a:t>
            </a:r>
          </a:p>
          <a:p>
            <a:pPr>
              <a:lnSpc>
                <a:spcPts val="4620"/>
              </a:lnSpc>
            </a:pPr>
            <a:r>
              <a:rPr lang="en-US" sz="3300" u="sng">
                <a:solidFill>
                  <a:srgbClr val="000000"/>
                </a:solidFill>
                <a:latin typeface="Cambria"/>
              </a:rPr>
              <a:t>Solution:</a:t>
            </a:r>
          </a:p>
          <a:p>
            <a:pPr>
              <a:lnSpc>
                <a:spcPts val="4620"/>
              </a:lnSpc>
            </a:pPr>
            <a:r>
              <a:rPr lang="en-US" sz="3300">
                <a:solidFill>
                  <a:srgbClr val="000000"/>
                </a:solidFill>
                <a:latin typeface="Cambria"/>
              </a:rPr>
              <a:t>(</a:t>
            </a:r>
            <a:r>
              <a:rPr lang="en-US" sz="3300">
                <a:solidFill>
                  <a:srgbClr val="000000"/>
                </a:solidFill>
                <a:ea typeface="Cambria"/>
              </a:rPr>
              <a:t>𝐴 + 𝐵) (𝐴 + 𝐶) = </a:t>
            </a:r>
            <a:r>
              <a:rPr lang="en-US" sz="3300">
                <a:solidFill>
                  <a:srgbClr val="FF3131"/>
                </a:solidFill>
                <a:ea typeface="Cambria"/>
              </a:rPr>
              <a:t>𝐴𝐴 </a:t>
            </a:r>
            <a:r>
              <a:rPr lang="en-US" sz="3300">
                <a:solidFill>
                  <a:srgbClr val="000000"/>
                </a:solidFill>
                <a:latin typeface="Cambria"/>
              </a:rPr>
              <a:t>+ 𝐴𝐶 + 𝐵𝐴 + 𝐵𝐶       Expansion of the bracket </a:t>
            </a:r>
          </a:p>
          <a:p>
            <a:pPr>
              <a:lnSpc>
                <a:spcPts val="4620"/>
              </a:lnSpc>
            </a:pPr>
            <a:r>
              <a:rPr lang="en-US" sz="3300">
                <a:solidFill>
                  <a:srgbClr val="000000"/>
                </a:solidFill>
                <a:latin typeface="Cambria"/>
              </a:rPr>
              <a:t>                             =</a:t>
            </a:r>
            <a:r>
              <a:rPr lang="en-US" sz="3300">
                <a:solidFill>
                  <a:srgbClr val="FF3131"/>
                </a:solidFill>
                <a:latin typeface="Cambria"/>
              </a:rPr>
              <a:t> 𝐴 </a:t>
            </a:r>
            <a:r>
              <a:rPr lang="en-US" sz="3300">
                <a:solidFill>
                  <a:srgbClr val="000000"/>
                </a:solidFill>
                <a:latin typeface="Cambria"/>
              </a:rPr>
              <a:t>+ 𝐴𝐶 + 𝐵𝐴 + 𝐵𝐶</a:t>
            </a:r>
          </a:p>
          <a:p>
            <a:pPr>
              <a:lnSpc>
                <a:spcPts val="4620"/>
              </a:lnSpc>
            </a:pPr>
            <a:r>
              <a:rPr lang="en-US" sz="3300">
                <a:solidFill>
                  <a:srgbClr val="000000"/>
                </a:solidFill>
                <a:latin typeface="Cambria"/>
              </a:rPr>
              <a:t>                             =</a:t>
            </a:r>
            <a:r>
              <a:rPr lang="en-US" sz="3300">
                <a:solidFill>
                  <a:srgbClr val="00BF63"/>
                </a:solidFill>
                <a:latin typeface="Cambria"/>
              </a:rPr>
              <a:t> 𝐴</a:t>
            </a:r>
            <a:r>
              <a:rPr lang="en-US" sz="3300">
                <a:solidFill>
                  <a:srgbClr val="FF3131"/>
                </a:solidFill>
                <a:latin typeface="Cambria"/>
              </a:rPr>
              <a:t>(1 + 𝐶)</a:t>
            </a:r>
            <a:r>
              <a:rPr lang="en-US" sz="3300">
                <a:solidFill>
                  <a:srgbClr val="000000"/>
                </a:solidFill>
                <a:latin typeface="Cambria"/>
              </a:rPr>
              <a:t> +</a:t>
            </a:r>
            <a:r>
              <a:rPr lang="en-US" sz="3300">
                <a:solidFill>
                  <a:srgbClr val="00BF63"/>
                </a:solidFill>
                <a:latin typeface="Cambria"/>
              </a:rPr>
              <a:t> 𝐵</a:t>
            </a:r>
            <a:r>
              <a:rPr lang="en-US" sz="3300">
                <a:solidFill>
                  <a:srgbClr val="000000"/>
                </a:solidFill>
                <a:latin typeface="Cambria"/>
              </a:rPr>
              <a:t>(𝐴 + 𝐶)       Factorizing the common factor A,B</a:t>
            </a:r>
          </a:p>
          <a:p>
            <a:pPr>
              <a:lnSpc>
                <a:spcPts val="4620"/>
              </a:lnSpc>
            </a:pPr>
            <a:r>
              <a:rPr lang="en-US" sz="3300">
                <a:solidFill>
                  <a:srgbClr val="000000"/>
                </a:solidFill>
                <a:latin typeface="Cambria"/>
              </a:rPr>
              <a:t>                             = 𝐴</a:t>
            </a:r>
            <a:r>
              <a:rPr lang="en-US" sz="3300">
                <a:solidFill>
                  <a:srgbClr val="FF3131"/>
                </a:solidFill>
                <a:latin typeface="Cambria"/>
              </a:rPr>
              <a:t>(1)</a:t>
            </a:r>
            <a:r>
              <a:rPr lang="en-US" sz="3300">
                <a:solidFill>
                  <a:srgbClr val="000000"/>
                </a:solidFill>
                <a:latin typeface="Cambria"/>
              </a:rPr>
              <a:t> + 𝐵(𝐴 + 𝐶) </a:t>
            </a:r>
          </a:p>
          <a:p>
            <a:pPr>
              <a:lnSpc>
                <a:spcPts val="4620"/>
              </a:lnSpc>
            </a:pPr>
            <a:r>
              <a:rPr lang="en-US" sz="3300">
                <a:solidFill>
                  <a:srgbClr val="000000"/>
                </a:solidFill>
                <a:latin typeface="Cambria"/>
              </a:rPr>
              <a:t>                             = 𝐴 + 𝐴𝐵 + 𝐵𝐶                     Expansion of the bracket</a:t>
            </a:r>
          </a:p>
          <a:p>
            <a:pPr>
              <a:lnSpc>
                <a:spcPts val="4620"/>
              </a:lnSpc>
            </a:pPr>
            <a:r>
              <a:rPr lang="en-US" sz="3300">
                <a:solidFill>
                  <a:srgbClr val="000000"/>
                </a:solidFill>
                <a:latin typeface="Cambria"/>
              </a:rPr>
              <a:t>                             = 𝐴(1 + 𝐵) + 𝐵𝐶                  Factorizing the common factor A</a:t>
            </a:r>
          </a:p>
          <a:p>
            <a:pPr>
              <a:lnSpc>
                <a:spcPts val="4620"/>
              </a:lnSpc>
            </a:pPr>
            <a:r>
              <a:rPr lang="en-US" sz="3300">
                <a:solidFill>
                  <a:srgbClr val="000000"/>
                </a:solidFill>
                <a:latin typeface="Cambria"/>
              </a:rPr>
              <a:t>                             = 𝐴</a:t>
            </a:r>
            <a:r>
              <a:rPr lang="en-US" sz="3300">
                <a:solidFill>
                  <a:srgbClr val="FF3131"/>
                </a:solidFill>
                <a:latin typeface="Cambria"/>
              </a:rPr>
              <a:t>(1)</a:t>
            </a:r>
            <a:r>
              <a:rPr lang="en-US" sz="3300">
                <a:solidFill>
                  <a:srgbClr val="000000"/>
                </a:solidFill>
                <a:latin typeface="Cambria"/>
              </a:rPr>
              <a:t> + 𝐵𝐶</a:t>
            </a:r>
          </a:p>
          <a:p>
            <a:pPr>
              <a:lnSpc>
                <a:spcPts val="4620"/>
              </a:lnSpc>
            </a:pPr>
            <a:r>
              <a:rPr lang="en-US" sz="3300">
                <a:solidFill>
                  <a:srgbClr val="000000"/>
                </a:solidFill>
                <a:latin typeface="Cambria"/>
              </a:rPr>
              <a:t>                             = 𝐴 + 𝐵𝐶</a:t>
            </a:r>
          </a:p>
        </p:txBody>
      </p:sp>
      <p:sp>
        <p:nvSpPr>
          <p:cNvPr id="8" name="TextBox 8"/>
          <p:cNvSpPr txBox="1"/>
          <p:nvPr/>
        </p:nvSpPr>
        <p:spPr>
          <a:xfrm>
            <a:off x="8739562" y="4718551"/>
            <a:ext cx="3416200"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dirty="0">
                <a:solidFill>
                  <a:srgbClr val="000000"/>
                </a:solidFill>
                <a:latin typeface="Glacial Indifference Bold"/>
              </a:rPr>
              <a:t>Idempotent Law</a:t>
            </a:r>
          </a:p>
        </p:txBody>
      </p:sp>
      <p:sp>
        <p:nvSpPr>
          <p:cNvPr id="9" name="TextBox 9"/>
          <p:cNvSpPr txBox="1"/>
          <p:nvPr/>
        </p:nvSpPr>
        <p:spPr>
          <a:xfrm>
            <a:off x="8739562" y="7633385"/>
            <a:ext cx="2939761"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dirty="0">
                <a:solidFill>
                  <a:srgbClr val="000000"/>
                </a:solidFill>
                <a:latin typeface="Glacial Indifference Bold"/>
              </a:rPr>
              <a:t>Unit property</a:t>
            </a:r>
          </a:p>
        </p:txBody>
      </p:sp>
      <p:sp>
        <p:nvSpPr>
          <p:cNvPr id="10" name="TextBox 10"/>
          <p:cNvSpPr txBox="1"/>
          <p:nvPr/>
        </p:nvSpPr>
        <p:spPr>
          <a:xfrm>
            <a:off x="13474000" y="5850441"/>
            <a:ext cx="3416200"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dirty="0">
                <a:solidFill>
                  <a:srgbClr val="000000"/>
                </a:solidFill>
                <a:latin typeface="Glacial Indifference Bold"/>
              </a:rPr>
              <a:t>Distributive Law</a:t>
            </a:r>
          </a:p>
        </p:txBody>
      </p:sp>
      <p:sp>
        <p:nvSpPr>
          <p:cNvPr id="11" name="TextBox 11"/>
          <p:cNvSpPr txBox="1"/>
          <p:nvPr/>
        </p:nvSpPr>
        <p:spPr>
          <a:xfrm>
            <a:off x="13207282" y="4145146"/>
            <a:ext cx="3416200"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dirty="0">
                <a:solidFill>
                  <a:srgbClr val="000000"/>
                </a:solidFill>
                <a:latin typeface="Glacial Indifference Bold"/>
              </a:rPr>
              <a:t>Distributive Law</a:t>
            </a:r>
          </a:p>
        </p:txBody>
      </p:sp>
      <p:sp>
        <p:nvSpPr>
          <p:cNvPr id="12" name="AutoShape 12"/>
          <p:cNvSpPr/>
          <p:nvPr/>
        </p:nvSpPr>
        <p:spPr>
          <a:xfrm>
            <a:off x="12612774" y="6165718"/>
            <a:ext cx="594508" cy="0"/>
          </a:xfrm>
          <a:prstGeom prst="line">
            <a:avLst/>
          </a:prstGeom>
          <a:ln w="38100" cap="flat">
            <a:solidFill>
              <a:srgbClr val="082A44"/>
            </a:solidFill>
            <a:prstDash val="solid"/>
            <a:headEnd type="none" w="sm" len="sm"/>
            <a:tailEnd type="triangle" w="lg" len="med"/>
          </a:ln>
        </p:spPr>
        <p:txBody>
          <a:bodyPr/>
          <a:lstStyle/>
          <a:p>
            <a:endParaRPr lang="en-US"/>
          </a:p>
        </p:txBody>
      </p:sp>
      <p:sp>
        <p:nvSpPr>
          <p:cNvPr id="13" name="AutoShape 13"/>
          <p:cNvSpPr/>
          <p:nvPr/>
        </p:nvSpPr>
        <p:spPr>
          <a:xfrm flipV="1">
            <a:off x="12612774" y="5917116"/>
            <a:ext cx="0" cy="229553"/>
          </a:xfrm>
          <a:prstGeom prst="line">
            <a:avLst/>
          </a:prstGeom>
          <a:ln w="38100" cap="flat">
            <a:solidFill>
              <a:srgbClr val="082A44"/>
            </a:solidFill>
            <a:prstDash val="solid"/>
            <a:headEnd type="none" w="sm" len="sm"/>
            <a:tailEnd type="none" w="sm" len="sm"/>
          </a:ln>
        </p:spPr>
        <p:txBody>
          <a:bodyPr/>
          <a:lstStyle/>
          <a:p>
            <a:endParaRPr lang="en-US"/>
          </a:p>
        </p:txBody>
      </p:sp>
      <p:sp>
        <p:nvSpPr>
          <p:cNvPr id="14" name="TextBox 14"/>
          <p:cNvSpPr txBox="1"/>
          <p:nvPr/>
        </p:nvSpPr>
        <p:spPr>
          <a:xfrm>
            <a:off x="13474000" y="6568612"/>
            <a:ext cx="3416200"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a:solidFill>
                  <a:srgbClr val="000000"/>
                </a:solidFill>
                <a:latin typeface="Glacial Indifference Bold"/>
              </a:rPr>
              <a:t>Distributive Law</a:t>
            </a:r>
          </a:p>
        </p:txBody>
      </p:sp>
      <p:sp>
        <p:nvSpPr>
          <p:cNvPr id="15" name="TextBox 15"/>
          <p:cNvSpPr txBox="1"/>
          <p:nvPr/>
        </p:nvSpPr>
        <p:spPr>
          <a:xfrm>
            <a:off x="13474000" y="7614335"/>
            <a:ext cx="3416200"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a:solidFill>
                  <a:srgbClr val="000000"/>
                </a:solidFill>
                <a:latin typeface="Glacial Indifference Bold"/>
              </a:rPr>
              <a:t>Distributive Law</a:t>
            </a:r>
          </a:p>
        </p:txBody>
      </p:sp>
      <p:sp>
        <p:nvSpPr>
          <p:cNvPr id="16" name="AutoShape 16"/>
          <p:cNvSpPr/>
          <p:nvPr/>
        </p:nvSpPr>
        <p:spPr>
          <a:xfrm>
            <a:off x="12612774" y="7929613"/>
            <a:ext cx="594508" cy="0"/>
          </a:xfrm>
          <a:prstGeom prst="line">
            <a:avLst/>
          </a:prstGeom>
          <a:ln w="38100" cap="flat">
            <a:solidFill>
              <a:srgbClr val="082A44"/>
            </a:solidFill>
            <a:prstDash val="solid"/>
            <a:headEnd type="none" w="sm" len="sm"/>
            <a:tailEnd type="triangle" w="lg" len="med"/>
          </a:ln>
        </p:spPr>
        <p:txBody>
          <a:bodyPr/>
          <a:lstStyle/>
          <a:p>
            <a:endParaRPr lang="en-US"/>
          </a:p>
        </p:txBody>
      </p:sp>
      <p:sp>
        <p:nvSpPr>
          <p:cNvPr id="17" name="AutoShape 17"/>
          <p:cNvSpPr/>
          <p:nvPr/>
        </p:nvSpPr>
        <p:spPr>
          <a:xfrm flipV="1">
            <a:off x="12612774" y="7681010"/>
            <a:ext cx="0" cy="229553"/>
          </a:xfrm>
          <a:prstGeom prst="line">
            <a:avLst/>
          </a:prstGeom>
          <a:ln w="38100" cap="flat">
            <a:solidFill>
              <a:srgbClr val="082A44"/>
            </a:solidFill>
            <a:prstDash val="solid"/>
            <a:headEnd type="none" w="sm" len="sm"/>
            <a:tailEnd type="none" w="sm" len="sm"/>
          </a:ln>
        </p:spPr>
        <p:txBody>
          <a:bodyPr/>
          <a:lstStyle/>
          <a:p>
            <a:endParaRPr lang="en-US"/>
          </a:p>
        </p:txBody>
      </p:sp>
      <p:sp>
        <p:nvSpPr>
          <p:cNvPr id="18" name="TextBox 18"/>
          <p:cNvSpPr txBox="1"/>
          <p:nvPr/>
        </p:nvSpPr>
        <p:spPr>
          <a:xfrm>
            <a:off x="8739562" y="5869491"/>
            <a:ext cx="2939761"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dirty="0">
                <a:solidFill>
                  <a:srgbClr val="000000"/>
                </a:solidFill>
                <a:latin typeface="Glacial Indifference Bold"/>
              </a:rPr>
              <a:t>Unit property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04759" y="137186"/>
            <a:ext cx="16243860" cy="10012628"/>
            <a:chOff x="0" y="0"/>
            <a:chExt cx="3538556" cy="2181147"/>
          </a:xfrm>
        </p:grpSpPr>
        <p:sp>
          <p:nvSpPr>
            <p:cNvPr id="3" name="Freeform 3"/>
            <p:cNvSpPr/>
            <p:nvPr/>
          </p:nvSpPr>
          <p:spPr>
            <a:xfrm>
              <a:off x="0" y="0"/>
              <a:ext cx="3538556" cy="2181147"/>
            </a:xfrm>
            <a:custGeom>
              <a:avLst/>
              <a:gdLst/>
              <a:ahLst/>
              <a:cxnLst/>
              <a:rect l="l" t="t" r="r" b="b"/>
              <a:pathLst>
                <a:path w="3538556" h="2181147">
                  <a:moveTo>
                    <a:pt x="24307" y="0"/>
                  </a:moveTo>
                  <a:lnTo>
                    <a:pt x="3514249" y="0"/>
                  </a:lnTo>
                  <a:cubicBezTo>
                    <a:pt x="3520696" y="0"/>
                    <a:pt x="3526878" y="2561"/>
                    <a:pt x="3531436" y="7119"/>
                  </a:cubicBezTo>
                  <a:cubicBezTo>
                    <a:pt x="3535995" y="11678"/>
                    <a:pt x="3538556" y="17860"/>
                    <a:pt x="3538556" y="24307"/>
                  </a:cubicBezTo>
                  <a:lnTo>
                    <a:pt x="3538556" y="2156840"/>
                  </a:lnTo>
                  <a:cubicBezTo>
                    <a:pt x="3538556" y="2170264"/>
                    <a:pt x="3527673" y="2181147"/>
                    <a:pt x="3514249" y="2181147"/>
                  </a:cubicBezTo>
                  <a:lnTo>
                    <a:pt x="24307" y="2181147"/>
                  </a:lnTo>
                  <a:cubicBezTo>
                    <a:pt x="10883" y="2181147"/>
                    <a:pt x="0" y="2170264"/>
                    <a:pt x="0" y="2156840"/>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64518" y="399154"/>
            <a:ext cx="14958964" cy="1137285"/>
          </a:xfrm>
          <a:prstGeom prst="rect">
            <a:avLst/>
          </a:prstGeom>
        </p:spPr>
        <p:txBody>
          <a:bodyPr lIns="0" tIns="0" rIns="0" bIns="0" rtlCol="0" anchor="t">
            <a:spAutoFit/>
          </a:bodyPr>
          <a:lstStyle/>
          <a:p>
            <a:pPr>
              <a:lnSpc>
                <a:spcPts val="9240"/>
              </a:lnSpc>
              <a:spcBef>
                <a:spcPct val="0"/>
              </a:spcBef>
            </a:pPr>
            <a:r>
              <a:rPr lang="en-US" sz="6600">
                <a:solidFill>
                  <a:srgbClr val="000000"/>
                </a:solidFill>
                <a:latin typeface="Norwester"/>
              </a:rPr>
              <a:t>EXAMPLE</a:t>
            </a:r>
          </a:p>
        </p:txBody>
      </p:sp>
      <p:sp>
        <p:nvSpPr>
          <p:cNvPr id="6" name="AutoShape 6"/>
          <p:cNvSpPr/>
          <p:nvPr/>
        </p:nvSpPr>
        <p:spPr>
          <a:xfrm flipV="1">
            <a:off x="1664938" y="1482512"/>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7" name="TextBox 7"/>
          <p:cNvSpPr txBox="1"/>
          <p:nvPr/>
        </p:nvSpPr>
        <p:spPr>
          <a:xfrm>
            <a:off x="1664518" y="1794173"/>
            <a:ext cx="13727205" cy="6383655"/>
          </a:xfrm>
          <a:prstGeom prst="rect">
            <a:avLst/>
          </a:prstGeom>
        </p:spPr>
        <p:txBody>
          <a:bodyPr lIns="0" tIns="0" rIns="0" bIns="0" rtlCol="0" anchor="t">
            <a:spAutoFit/>
          </a:bodyPr>
          <a:lstStyle/>
          <a:p>
            <a:pPr>
              <a:lnSpc>
                <a:spcPts val="4620"/>
              </a:lnSpc>
            </a:pPr>
            <a:r>
              <a:rPr lang="en-US" sz="3300">
                <a:solidFill>
                  <a:srgbClr val="000000"/>
                </a:solidFill>
                <a:latin typeface="Cambria"/>
              </a:rPr>
              <a:t>Simplify the following Boolean expression by using the suitable identities (refer to the table):</a:t>
            </a:r>
          </a:p>
          <a:p>
            <a:pPr algn="ctr">
              <a:lnSpc>
                <a:spcPts val="4620"/>
              </a:lnSpc>
            </a:pPr>
            <a:r>
              <a:rPr lang="en-US" sz="3300">
                <a:solidFill>
                  <a:srgbClr val="000000"/>
                </a:solidFill>
                <a:ea typeface="Cambria"/>
              </a:rPr>
              <a:t>𝐹 (𝐴, 𝐵) = 𝐴 + 𝐴𝐵</a:t>
            </a:r>
          </a:p>
          <a:p>
            <a:pPr>
              <a:lnSpc>
                <a:spcPts val="4620"/>
              </a:lnSpc>
            </a:pPr>
            <a:endParaRPr lang="en-US" sz="3300">
              <a:solidFill>
                <a:srgbClr val="000000"/>
              </a:solidFill>
              <a:ea typeface="Cambria"/>
            </a:endParaRPr>
          </a:p>
          <a:p>
            <a:pPr>
              <a:lnSpc>
                <a:spcPts val="4620"/>
              </a:lnSpc>
            </a:pPr>
            <a:r>
              <a:rPr lang="en-US" sz="3300">
                <a:solidFill>
                  <a:srgbClr val="000000"/>
                </a:solidFill>
                <a:latin typeface="Cambria"/>
              </a:rPr>
              <a:t>Solution: </a:t>
            </a:r>
          </a:p>
          <a:p>
            <a:pPr>
              <a:lnSpc>
                <a:spcPts val="4620"/>
              </a:lnSpc>
            </a:pPr>
            <a:r>
              <a:rPr lang="en-US" sz="3300">
                <a:solidFill>
                  <a:srgbClr val="000000"/>
                </a:solidFill>
                <a:ea typeface="Cambria"/>
              </a:rPr>
              <a:t>𝐹 (𝐴, 𝐵) = </a:t>
            </a:r>
            <a:r>
              <a:rPr lang="en-US" sz="3300">
                <a:solidFill>
                  <a:srgbClr val="FF3131"/>
                </a:solidFill>
                <a:ea typeface="Cambria"/>
              </a:rPr>
              <a:t>𝐴</a:t>
            </a:r>
            <a:r>
              <a:rPr lang="en-US" sz="3300">
                <a:solidFill>
                  <a:srgbClr val="000000"/>
                </a:solidFill>
                <a:latin typeface="Cambria"/>
              </a:rPr>
              <a:t> + 𝐴𝐵</a:t>
            </a:r>
          </a:p>
          <a:p>
            <a:pPr>
              <a:lnSpc>
                <a:spcPts val="4620"/>
              </a:lnSpc>
            </a:pPr>
            <a:r>
              <a:rPr lang="en-US" sz="3300">
                <a:solidFill>
                  <a:srgbClr val="000000"/>
                </a:solidFill>
                <a:latin typeface="Cambria"/>
              </a:rPr>
              <a:t>                = </a:t>
            </a:r>
            <a:r>
              <a:rPr lang="en-US" sz="3300">
                <a:solidFill>
                  <a:srgbClr val="FF3131"/>
                </a:solidFill>
                <a:latin typeface="Cambria"/>
              </a:rPr>
              <a:t>(𝐴 + 𝐴𝐵)</a:t>
            </a:r>
            <a:r>
              <a:rPr lang="en-US" sz="3300">
                <a:solidFill>
                  <a:srgbClr val="000000"/>
                </a:solidFill>
                <a:latin typeface="Cambria"/>
              </a:rPr>
              <a:t> + 𝐴𝐵 </a:t>
            </a:r>
          </a:p>
          <a:p>
            <a:pPr>
              <a:lnSpc>
                <a:spcPts val="4620"/>
              </a:lnSpc>
            </a:pPr>
            <a:r>
              <a:rPr lang="en-US" sz="3300">
                <a:solidFill>
                  <a:srgbClr val="000000"/>
                </a:solidFill>
                <a:latin typeface="Cambria"/>
              </a:rPr>
              <a:t>                = 𝐴 + 𝐴𝐵 + 𝐴𝐵 </a:t>
            </a:r>
          </a:p>
          <a:p>
            <a:pPr>
              <a:lnSpc>
                <a:spcPts val="4620"/>
              </a:lnSpc>
            </a:pPr>
            <a:r>
              <a:rPr lang="en-US" sz="3300">
                <a:solidFill>
                  <a:srgbClr val="000000"/>
                </a:solidFill>
                <a:latin typeface="Cambria"/>
              </a:rPr>
              <a:t>                = 𝐴 + </a:t>
            </a:r>
            <a:r>
              <a:rPr lang="en-US" sz="3300">
                <a:solidFill>
                  <a:srgbClr val="00BF63"/>
                </a:solidFill>
                <a:ea typeface="Cambria"/>
              </a:rPr>
              <a:t>𝐵</a:t>
            </a:r>
            <a:r>
              <a:rPr lang="en-US" sz="3300">
                <a:solidFill>
                  <a:srgbClr val="FF3131"/>
                </a:solidFill>
                <a:latin typeface="Cambria"/>
              </a:rPr>
              <a:t>(𝐴 + 𝐴)</a:t>
            </a:r>
            <a:r>
              <a:rPr lang="en-US" sz="3300">
                <a:solidFill>
                  <a:srgbClr val="000000"/>
                </a:solidFill>
                <a:latin typeface="Cambria"/>
              </a:rPr>
              <a:t>    Factorizing the common factor B</a:t>
            </a:r>
          </a:p>
          <a:p>
            <a:pPr>
              <a:lnSpc>
                <a:spcPts val="4620"/>
              </a:lnSpc>
            </a:pPr>
            <a:r>
              <a:rPr lang="en-US" sz="3300">
                <a:solidFill>
                  <a:srgbClr val="000000"/>
                </a:solidFill>
                <a:latin typeface="Cambria"/>
              </a:rPr>
              <a:t>                = 𝐴 + </a:t>
            </a:r>
            <a:r>
              <a:rPr lang="en-US" sz="3300">
                <a:solidFill>
                  <a:srgbClr val="00BF63"/>
                </a:solidFill>
                <a:ea typeface="Cambria"/>
              </a:rPr>
              <a:t>𝐵</a:t>
            </a:r>
            <a:r>
              <a:rPr lang="en-US" sz="3300">
                <a:solidFill>
                  <a:srgbClr val="FF3131"/>
                </a:solidFill>
                <a:latin typeface="Cambria"/>
              </a:rPr>
              <a:t>(1)</a:t>
            </a:r>
          </a:p>
          <a:p>
            <a:pPr>
              <a:lnSpc>
                <a:spcPts val="4620"/>
              </a:lnSpc>
            </a:pPr>
            <a:r>
              <a:rPr lang="en-US" sz="3300">
                <a:solidFill>
                  <a:srgbClr val="000000"/>
                </a:solidFill>
                <a:latin typeface="Cambria"/>
              </a:rPr>
              <a:t>                = 𝐴 + 𝐵</a:t>
            </a:r>
          </a:p>
        </p:txBody>
      </p:sp>
      <p:sp>
        <p:nvSpPr>
          <p:cNvPr id="8" name="TextBox 8"/>
          <p:cNvSpPr txBox="1"/>
          <p:nvPr/>
        </p:nvSpPr>
        <p:spPr>
          <a:xfrm>
            <a:off x="6231343" y="5336226"/>
            <a:ext cx="3416200"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dirty="0">
                <a:solidFill>
                  <a:srgbClr val="000000"/>
                </a:solidFill>
                <a:latin typeface="Glacial Indifference Bold"/>
              </a:rPr>
              <a:t>Absorption Law</a:t>
            </a:r>
          </a:p>
        </p:txBody>
      </p:sp>
      <p:sp>
        <p:nvSpPr>
          <p:cNvPr id="9" name="TextBox 9"/>
          <p:cNvSpPr txBox="1"/>
          <p:nvPr/>
        </p:nvSpPr>
        <p:spPr>
          <a:xfrm>
            <a:off x="2813258" y="8265408"/>
            <a:ext cx="3416200"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dirty="0">
                <a:solidFill>
                  <a:srgbClr val="000000"/>
                </a:solidFill>
                <a:latin typeface="Glacial Indifference Bold"/>
              </a:rPr>
              <a:t>Unit property</a:t>
            </a:r>
          </a:p>
        </p:txBody>
      </p:sp>
      <p:sp>
        <p:nvSpPr>
          <p:cNvPr id="10" name="TextBox 10"/>
          <p:cNvSpPr txBox="1"/>
          <p:nvPr/>
        </p:nvSpPr>
        <p:spPr>
          <a:xfrm>
            <a:off x="5111920" y="7176456"/>
            <a:ext cx="3416200"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dirty="0">
                <a:solidFill>
                  <a:srgbClr val="000000"/>
                </a:solidFill>
                <a:latin typeface="Glacial Indifference Bold"/>
              </a:rPr>
              <a:t>Distributive Law</a:t>
            </a:r>
          </a:p>
        </p:txBody>
      </p:sp>
      <p:sp>
        <p:nvSpPr>
          <p:cNvPr id="11" name="TextBox 11"/>
          <p:cNvSpPr txBox="1"/>
          <p:nvPr/>
        </p:nvSpPr>
        <p:spPr>
          <a:xfrm>
            <a:off x="12059572" y="6490656"/>
            <a:ext cx="3416200"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dirty="0">
                <a:solidFill>
                  <a:srgbClr val="000000"/>
                </a:solidFill>
                <a:latin typeface="Glacial Indifference Bold"/>
              </a:rPr>
              <a:t>Distributive Law</a:t>
            </a:r>
          </a:p>
        </p:txBody>
      </p:sp>
      <p:sp>
        <p:nvSpPr>
          <p:cNvPr id="12" name="AutoShape 12"/>
          <p:cNvSpPr/>
          <p:nvPr/>
        </p:nvSpPr>
        <p:spPr>
          <a:xfrm>
            <a:off x="9541544" y="3103975"/>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3" name="AutoShape 13"/>
          <p:cNvSpPr/>
          <p:nvPr/>
        </p:nvSpPr>
        <p:spPr>
          <a:xfrm>
            <a:off x="4210965" y="4845214"/>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4" name="AutoShape 14"/>
          <p:cNvSpPr/>
          <p:nvPr/>
        </p:nvSpPr>
        <p:spPr>
          <a:xfrm>
            <a:off x="5510392" y="5421951"/>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5" name="AutoShape 15"/>
          <p:cNvSpPr/>
          <p:nvPr/>
        </p:nvSpPr>
        <p:spPr>
          <a:xfrm>
            <a:off x="5173891" y="6004881"/>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6" name="AutoShape 16"/>
          <p:cNvSpPr/>
          <p:nvPr/>
        </p:nvSpPr>
        <p:spPr>
          <a:xfrm>
            <a:off x="5307920" y="6576381"/>
            <a:ext cx="211997" cy="0"/>
          </a:xfrm>
          <a:prstGeom prst="line">
            <a:avLst/>
          </a:prstGeom>
          <a:ln w="38100" cap="flat">
            <a:solidFill>
              <a:srgbClr val="FF3131"/>
            </a:solidFill>
            <a:prstDash val="solid"/>
            <a:headEnd type="none" w="sm" len="sm"/>
            <a:tailEnd type="none" w="sm" len="sm"/>
          </a:ln>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4759" y="137186"/>
            <a:ext cx="16243860" cy="10012628"/>
            <a:chOff x="0" y="0"/>
            <a:chExt cx="3538556" cy="2181147"/>
          </a:xfrm>
        </p:grpSpPr>
        <p:sp>
          <p:nvSpPr>
            <p:cNvPr id="3" name="Freeform 3"/>
            <p:cNvSpPr/>
            <p:nvPr/>
          </p:nvSpPr>
          <p:spPr>
            <a:xfrm>
              <a:off x="0" y="0"/>
              <a:ext cx="3538556" cy="2181147"/>
            </a:xfrm>
            <a:custGeom>
              <a:avLst/>
              <a:gdLst/>
              <a:ahLst/>
              <a:cxnLst/>
              <a:rect l="l" t="t" r="r" b="b"/>
              <a:pathLst>
                <a:path w="3538556" h="2181147">
                  <a:moveTo>
                    <a:pt x="24307" y="0"/>
                  </a:moveTo>
                  <a:lnTo>
                    <a:pt x="3514249" y="0"/>
                  </a:lnTo>
                  <a:cubicBezTo>
                    <a:pt x="3520696" y="0"/>
                    <a:pt x="3526878" y="2561"/>
                    <a:pt x="3531436" y="7119"/>
                  </a:cubicBezTo>
                  <a:cubicBezTo>
                    <a:pt x="3535995" y="11678"/>
                    <a:pt x="3538556" y="17860"/>
                    <a:pt x="3538556" y="24307"/>
                  </a:cubicBezTo>
                  <a:lnTo>
                    <a:pt x="3538556" y="2156840"/>
                  </a:lnTo>
                  <a:cubicBezTo>
                    <a:pt x="3538556" y="2170264"/>
                    <a:pt x="3527673" y="2181147"/>
                    <a:pt x="3514249" y="2181147"/>
                  </a:cubicBezTo>
                  <a:lnTo>
                    <a:pt x="24307" y="2181147"/>
                  </a:lnTo>
                  <a:cubicBezTo>
                    <a:pt x="10883" y="2181147"/>
                    <a:pt x="0" y="2170264"/>
                    <a:pt x="0" y="2156840"/>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64518" y="399154"/>
            <a:ext cx="14958964"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example</a:t>
            </a:r>
          </a:p>
        </p:txBody>
      </p:sp>
      <p:sp>
        <p:nvSpPr>
          <p:cNvPr id="6" name="AutoShape 6"/>
          <p:cNvSpPr/>
          <p:nvPr/>
        </p:nvSpPr>
        <p:spPr>
          <a:xfrm flipV="1">
            <a:off x="1664938" y="1482512"/>
            <a:ext cx="9129041" cy="61912"/>
          </a:xfrm>
          <a:prstGeom prst="line">
            <a:avLst/>
          </a:prstGeom>
          <a:ln w="123825" cap="flat">
            <a:solidFill>
              <a:srgbClr val="082A44"/>
            </a:solidFill>
            <a:prstDash val="solid"/>
            <a:headEnd type="none" w="sm" len="sm"/>
            <a:tailEnd type="none" w="sm" len="sm"/>
          </a:ln>
        </p:spPr>
        <p:txBody>
          <a:bodyPr/>
          <a:lstStyle/>
          <a:p>
            <a:endParaRPr lang="en-US"/>
          </a:p>
        </p:txBody>
      </p:sp>
      <mc:AlternateContent xmlns:mc="http://schemas.openxmlformats.org/markup-compatibility/2006" xmlns:a14="http://schemas.microsoft.com/office/drawing/2010/main">
        <mc:Choice Requires="a14">
          <p:sp>
            <p:nvSpPr>
              <p:cNvPr id="7" name="TextBox 7"/>
              <p:cNvSpPr txBox="1"/>
              <p:nvPr/>
            </p:nvSpPr>
            <p:spPr>
              <a:xfrm>
                <a:off x="1664518" y="1794173"/>
                <a:ext cx="13727205" cy="7910499"/>
              </a:xfrm>
              <a:prstGeom prst="rect">
                <a:avLst/>
              </a:prstGeom>
            </p:spPr>
            <p:txBody>
              <a:bodyPr lIns="0" tIns="0" rIns="0" bIns="0" rtlCol="0" anchor="t">
                <a:spAutoFit/>
              </a:bodyPr>
              <a:lstStyle/>
              <a:p>
                <a:pPr>
                  <a:lnSpc>
                    <a:spcPts val="4620"/>
                  </a:lnSpc>
                </a:pPr>
                <a:r>
                  <a:rPr lang="en-US" sz="3300" dirty="0">
                    <a:solidFill>
                      <a:srgbClr val="000000"/>
                    </a:solidFill>
                    <a:latin typeface="Cambria"/>
                  </a:rPr>
                  <a:t>Simplify the following Boolean expression by using the suitable identities (refer to the table):</a:t>
                </a:r>
              </a:p>
              <a:p>
                <a:pPr algn="ctr">
                  <a:lnSpc>
                    <a:spcPts val="4620"/>
                  </a:lnSpc>
                </a:pPr>
                <a14:m>
                  <m:oMathPara xmlns:m="http://schemas.openxmlformats.org/officeDocument/2006/math">
                    <m:oMathParaPr>
                      <m:jc m:val="centerGroup"/>
                    </m:oMathParaPr>
                    <m:oMath xmlns:m="http://schemas.openxmlformats.org/officeDocument/2006/math">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𝑌</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acc>
                        <m:accPr>
                          <m:chr m:val="̅"/>
                          <m:ctrlPr>
                            <a:rPr lang="en-MY" sz="3600" i="1">
                              <a:solidFill>
                                <a:srgbClr val="000000"/>
                              </a:solidFill>
                              <a:latin typeface="Cambria Math" panose="02040503050406030204" pitchFamily="18"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acc>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MY" sz="3600" i="1">
                              <a:solidFill>
                                <a:srgbClr val="000000"/>
                              </a:solidFill>
                              <a:latin typeface="Cambria Math" panose="02040503050406030204" pitchFamily="18"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oMath>
                  </m:oMathPara>
                </a14:m>
                <a:endParaRPr lang="en-US" sz="3300" dirty="0">
                  <a:solidFill>
                    <a:srgbClr val="000000"/>
                  </a:solidFill>
                  <a:ea typeface="Cambria"/>
                </a:endParaRPr>
              </a:p>
              <a:p>
                <a:pPr>
                  <a:lnSpc>
                    <a:spcPts val="4620"/>
                  </a:lnSpc>
                </a:pPr>
                <a:r>
                  <a:rPr lang="en-US" sz="3300" dirty="0">
                    <a:solidFill>
                      <a:srgbClr val="000000"/>
                    </a:solidFill>
                    <a:latin typeface="Cambria"/>
                  </a:rPr>
                  <a:t>Solution: </a:t>
                </a:r>
              </a:p>
              <a:p>
                <a:pPr marR="0" lvl="0">
                  <a:lnSpc>
                    <a:spcPct val="150000"/>
                  </a:lnSpc>
                  <a:spcBef>
                    <a:spcPts val="0"/>
                  </a:spcBef>
                  <a:spcAft>
                    <a:spcPts val="0"/>
                  </a:spcAft>
                </a:pPr>
                <a14:m>
                  <m:oMath xmlns:m="http://schemas.openxmlformats.org/officeDocument/2006/math">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𝑌</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𝐴𝐵𝐶</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acc>
                      <m:accPr>
                        <m:chr m:val="̅"/>
                        <m:ctrlP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acc>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oMath>
                </a14:m>
                <a:r>
                  <a:rPr lang="en-MY"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MY" sz="4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𝐴𝐶</m:t>
                    </m:r>
                    <m:d>
                      <m:dPr>
                        <m:ctrlP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acc>
                      </m:e>
                    </m:d>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oMath>
                </a14:m>
                <a:r>
                  <a:rPr lang="en-MY"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MY" sz="4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𝐴𝐶</m:t>
                    </m:r>
                    <m:d>
                      <m:dPr>
                        <m:ctrlP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d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1</m:t>
                        </m:r>
                      </m:e>
                    </m:d>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oMath>
                </a14:m>
                <a:r>
                  <a:rPr lang="en-MY"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MY" sz="4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𝐴𝐶</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oMath>
                </a14:m>
                <a:r>
                  <a:rPr lang="en-MY"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 </m:t>
                    </m:r>
                    <m:acc>
                      <m:accPr>
                        <m:chr m:val="̅"/>
                        <m:ctrlP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en-MY" sz="36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𝐶</m:t>
                    </m:r>
                  </m:oMath>
                </a14:m>
                <a:endParaRPr lang="en-MY" sz="4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MY"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MY" sz="3600" dirty="0">
                    <a:solidFill>
                      <a:srgbClr val="000000"/>
                    </a:solidFill>
                    <a:ea typeface="Calibri" panose="020F0502020204030204" pitchFamily="34" charset="0"/>
                    <a:cs typeface="Arial" panose="020B0604020202020204" pitchFamily="34" charset="0"/>
                  </a:rPr>
                  <a:t> </a:t>
                </a:r>
                <a14:m>
                  <m:oMath xmlns:m="http://schemas.openxmlformats.org/officeDocument/2006/math">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oMath>
                </a14:m>
                <a:r>
                  <a:rPr lang="en-MY"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acc>
                      <m:accPr>
                        <m:chr m:val="̅"/>
                        <m:ctrlP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endParaRPr lang="en-MY" sz="36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MY" sz="3600" dirty="0">
                    <a:solidFill>
                      <a:srgbClr val="000000"/>
                    </a:solidFill>
                    <a:latin typeface="Arial" panose="020B0604020202020204" pitchFamily="34" charset="0"/>
                    <a:ea typeface="Calibri" panose="020F0502020204030204" pitchFamily="34" charset="0"/>
                  </a:rPr>
                  <a:t>=</a:t>
                </a:r>
                <a:r>
                  <a:rPr lang="en-MY" sz="3600" dirty="0">
                    <a:solidFill>
                      <a:srgbClr val="000000"/>
                    </a:solidFill>
                    <a:ea typeface="Calibri" panose="020F0502020204030204" pitchFamily="34" charset="0"/>
                    <a:cs typeface="Arial" panose="020B0604020202020204" pitchFamily="34" charset="0"/>
                  </a:rPr>
                  <a:t> </a:t>
                </a:r>
                <a14:m>
                  <m:oMath xmlns:m="http://schemas.openxmlformats.org/officeDocument/2006/math">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 +</m:t>
                    </m:r>
                    <m:acc>
                      <m:accPr>
                        <m:chr m:val="̅"/>
                        <m:ctrlP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oMath>
                </a14:m>
                <a:r>
                  <a:rPr lang="en-MY" sz="36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MY" sz="4400" dirty="0">
                  <a:latin typeface="Calibri" panose="020F0502020204030204" pitchFamily="34" charset="0"/>
                  <a:ea typeface="Calibri" panose="020F0502020204030204" pitchFamily="34" charset="0"/>
                  <a:cs typeface="Times New Roman" panose="02020603050405020304" pitchFamily="18" charset="0"/>
                </a:endParaRPr>
              </a:p>
              <a:p>
                <a:r>
                  <a:rPr lang="en-MY" sz="3600" dirty="0">
                    <a:solidFill>
                      <a:srgbClr val="000000"/>
                    </a:solidFill>
                    <a:latin typeface="Arial" panose="020B0604020202020204" pitchFamily="34" charset="0"/>
                    <a:ea typeface="Calibri" panose="020F0502020204030204" pitchFamily="34" charset="0"/>
                  </a:rPr>
                  <a:t>=</a:t>
                </a:r>
                <a14:m>
                  <m:oMath xmlns:m="http://schemas.openxmlformats.org/officeDocument/2006/math">
                    <m:acc>
                      <m:accPr>
                        <m:chr m:val="̅"/>
                        <m:ctrlPr>
                          <a:rPr lang="en-MY" sz="3600" i="1">
                            <a:solidFill>
                              <a:srgbClr val="000000"/>
                            </a:solidFill>
                            <a:latin typeface="Cambria Math" panose="02040503050406030204" pitchFamily="18"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oMath>
                </a14:m>
                <a:r>
                  <a:rPr lang="en-MY" sz="3600" dirty="0">
                    <a:solidFill>
                      <a:srgbClr val="000000"/>
                    </a:solidFill>
                    <a:ea typeface="Calibri" panose="020F0502020204030204" pitchFamily="34" charset="0"/>
                    <a:cs typeface="Arial" panose="020B0604020202020204" pitchFamily="34" charset="0"/>
                  </a:rPr>
                  <a:t> </a:t>
                </a:r>
                <a14:m>
                  <m:oMath xmlns:m="http://schemas.openxmlformats.org/officeDocument/2006/math">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𝐶</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 </m:t>
                    </m:r>
                  </m:oMath>
                </a14:m>
                <a:r>
                  <a:rPr lang="en-MY" sz="3600" dirty="0">
                    <a:solidFill>
                      <a:srgbClr val="000000"/>
                    </a:solidFill>
                    <a:latin typeface="Arial" panose="020B0604020202020204" pitchFamily="34" charset="0"/>
                    <a:ea typeface="Calibri" panose="020F0502020204030204" pitchFamily="34" charset="0"/>
                  </a:rPr>
                  <a:t>	</a:t>
                </a:r>
                <a:endParaRPr lang="en-US" sz="3300" dirty="0">
                  <a:solidFill>
                    <a:srgbClr val="000000"/>
                  </a:solidFill>
                  <a:latin typeface="Cambria"/>
                </a:endParaRPr>
              </a:p>
            </p:txBody>
          </p:sp>
        </mc:Choice>
        <mc:Fallback xmlns="">
          <p:sp>
            <p:nvSpPr>
              <p:cNvPr id="7" name="TextBox 7"/>
              <p:cNvSpPr txBox="1">
                <a:spLocks noRot="1" noChangeAspect="1" noMove="1" noResize="1" noEditPoints="1" noAdjustHandles="1" noChangeArrowheads="1" noChangeShapeType="1" noTextEdit="1"/>
              </p:cNvSpPr>
              <p:nvPr/>
            </p:nvSpPr>
            <p:spPr>
              <a:xfrm>
                <a:off x="1664518" y="1794173"/>
                <a:ext cx="13727205" cy="7910499"/>
              </a:xfrm>
              <a:prstGeom prst="rect">
                <a:avLst/>
              </a:prstGeom>
              <a:blipFill>
                <a:blip r:embed="rId2"/>
                <a:stretch>
                  <a:fillRect l="-1998" t="-1310" b="-2388"/>
                </a:stretch>
              </a:blipFill>
            </p:spPr>
            <p:txBody>
              <a:bodyPr/>
              <a:lstStyle/>
              <a:p>
                <a:r>
                  <a:rPr lang="en-MY">
                    <a:noFill/>
                  </a:rPr>
                  <a:t> </a:t>
                </a:r>
              </a:p>
            </p:txBody>
          </p:sp>
        </mc:Fallback>
      </mc:AlternateContent>
    </p:spTree>
    <p:extLst>
      <p:ext uri="{BB962C8B-B14F-4D97-AF65-F5344CB8AC3E}">
        <p14:creationId xmlns:p14="http://schemas.microsoft.com/office/powerpoint/2010/main" val="189379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4759" y="137186"/>
            <a:ext cx="16243860" cy="10012628"/>
            <a:chOff x="0" y="0"/>
            <a:chExt cx="3538556" cy="2181147"/>
          </a:xfrm>
        </p:grpSpPr>
        <p:sp>
          <p:nvSpPr>
            <p:cNvPr id="3" name="Freeform 3"/>
            <p:cNvSpPr/>
            <p:nvPr/>
          </p:nvSpPr>
          <p:spPr>
            <a:xfrm>
              <a:off x="0" y="0"/>
              <a:ext cx="3538556" cy="2181147"/>
            </a:xfrm>
            <a:custGeom>
              <a:avLst/>
              <a:gdLst/>
              <a:ahLst/>
              <a:cxnLst/>
              <a:rect l="l" t="t" r="r" b="b"/>
              <a:pathLst>
                <a:path w="3538556" h="2181147">
                  <a:moveTo>
                    <a:pt x="24307" y="0"/>
                  </a:moveTo>
                  <a:lnTo>
                    <a:pt x="3514249" y="0"/>
                  </a:lnTo>
                  <a:cubicBezTo>
                    <a:pt x="3520696" y="0"/>
                    <a:pt x="3526878" y="2561"/>
                    <a:pt x="3531436" y="7119"/>
                  </a:cubicBezTo>
                  <a:cubicBezTo>
                    <a:pt x="3535995" y="11678"/>
                    <a:pt x="3538556" y="17860"/>
                    <a:pt x="3538556" y="24307"/>
                  </a:cubicBezTo>
                  <a:lnTo>
                    <a:pt x="3538556" y="2156840"/>
                  </a:lnTo>
                  <a:cubicBezTo>
                    <a:pt x="3538556" y="2170264"/>
                    <a:pt x="3527673" y="2181147"/>
                    <a:pt x="3514249" y="2181147"/>
                  </a:cubicBezTo>
                  <a:lnTo>
                    <a:pt x="24307" y="2181147"/>
                  </a:lnTo>
                  <a:cubicBezTo>
                    <a:pt x="10883" y="2181147"/>
                    <a:pt x="0" y="2170264"/>
                    <a:pt x="0" y="2156840"/>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64518" y="399154"/>
            <a:ext cx="14958964"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Try this!</a:t>
            </a:r>
          </a:p>
        </p:txBody>
      </p:sp>
      <p:sp>
        <p:nvSpPr>
          <p:cNvPr id="6" name="AutoShape 6"/>
          <p:cNvSpPr/>
          <p:nvPr/>
        </p:nvSpPr>
        <p:spPr>
          <a:xfrm flipV="1">
            <a:off x="1664938" y="1482512"/>
            <a:ext cx="9129041" cy="61912"/>
          </a:xfrm>
          <a:prstGeom prst="line">
            <a:avLst/>
          </a:prstGeom>
          <a:ln w="123825" cap="flat">
            <a:solidFill>
              <a:srgbClr val="082A44"/>
            </a:solidFill>
            <a:prstDash val="solid"/>
            <a:headEnd type="none" w="sm" len="sm"/>
            <a:tailEnd type="none" w="sm" len="sm"/>
          </a:ln>
        </p:spPr>
        <p:txBody>
          <a:bodyPr/>
          <a:lstStyle/>
          <a:p>
            <a:endParaRPr lang="en-US"/>
          </a:p>
        </p:txBody>
      </p:sp>
      <mc:AlternateContent xmlns:mc="http://schemas.openxmlformats.org/markup-compatibility/2006" xmlns:a14="http://schemas.microsoft.com/office/drawing/2010/main">
        <mc:Choice Requires="a14">
          <p:sp>
            <p:nvSpPr>
              <p:cNvPr id="7" name="TextBox 7"/>
              <p:cNvSpPr txBox="1"/>
              <p:nvPr/>
            </p:nvSpPr>
            <p:spPr>
              <a:xfrm>
                <a:off x="1664518" y="1794173"/>
                <a:ext cx="13727205" cy="1769715"/>
              </a:xfrm>
              <a:prstGeom prst="rect">
                <a:avLst/>
              </a:prstGeom>
            </p:spPr>
            <p:txBody>
              <a:bodyPr lIns="0" tIns="0" rIns="0" bIns="0" rtlCol="0" anchor="t">
                <a:spAutoFit/>
              </a:bodyPr>
              <a:lstStyle/>
              <a:p>
                <a:pPr>
                  <a:lnSpc>
                    <a:spcPts val="4620"/>
                  </a:lnSpc>
                </a:pPr>
                <a:r>
                  <a:rPr lang="en-US" sz="3300" dirty="0">
                    <a:solidFill>
                      <a:srgbClr val="000000"/>
                    </a:solidFill>
                    <a:latin typeface="Cambria"/>
                  </a:rPr>
                  <a:t>Simplify the following Boolean expression by using the suitable identities (refer to the table):</a:t>
                </a:r>
              </a:p>
              <a:p>
                <a:pPr algn="ctr">
                  <a:lnSpc>
                    <a:spcPts val="4620"/>
                  </a:lnSpc>
                </a:pPr>
                <a14:m>
                  <m:oMath xmlns:m="http://schemas.openxmlformats.org/officeDocument/2006/math">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𝑌</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acc>
                      <m:accPr>
                        <m:chr m:val="̅"/>
                        <m:ctrlPr>
                          <a:rPr lang="en-MY" sz="3600" i="1">
                            <a:solidFill>
                              <a:srgbClr val="000000"/>
                            </a:solidFill>
                            <a:latin typeface="Cambria Math" panose="02040503050406030204" pitchFamily="18" charset="0"/>
                            <a:cs typeface="Arial" panose="020B0604020202020204" pitchFamily="34" charset="0"/>
                          </a:rPr>
                        </m:ctrlPr>
                      </m:accPr>
                      <m:e>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𝐵</m:t>
                        </m:r>
                      </m:e>
                    </m:acc>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r>
                      <m:rPr>
                        <m:sty m:val="p"/>
                      </m:rPr>
                      <a:rPr lang="en-US" sz="36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A</m:t>
                    </m:r>
                    <m:r>
                      <a:rPr lang="en-US" sz="3600" b="0" i="0" smtClean="0">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US" sz="3600" b="0" i="1" smtClean="0">
                            <a:solidFill>
                              <a:srgbClr val="000000"/>
                            </a:solidFill>
                            <a:latin typeface="Cambria Math" panose="02040503050406030204" pitchFamily="18" charset="0"/>
                            <a:cs typeface="Arial" panose="020B0604020202020204" pitchFamily="34" charset="0"/>
                          </a:rPr>
                        </m:ctrlPr>
                      </m:accPr>
                      <m:e>
                        <m:r>
                          <a:rPr lang="en-US" sz="3600" b="0" i="1" smtClean="0">
                            <a:solidFill>
                              <a:srgbClr val="000000"/>
                            </a:solidFill>
                            <a:latin typeface="Cambria Math" panose="02040503050406030204" pitchFamily="18" charset="0"/>
                            <a:cs typeface="Arial" panose="020B0604020202020204" pitchFamily="34" charset="0"/>
                          </a:rPr>
                          <m:t>𝐵𝐶</m:t>
                        </m:r>
                        <m:r>
                          <a:rPr lang="en-US" sz="3600" b="0" i="1" smtClean="0">
                            <a:solidFill>
                              <a:srgbClr val="000000"/>
                            </a:solidFill>
                            <a:latin typeface="Cambria Math" panose="02040503050406030204" pitchFamily="18" charset="0"/>
                            <a:cs typeface="Arial" panose="020B0604020202020204" pitchFamily="34" charset="0"/>
                          </a:rPr>
                          <m:t>)</m:t>
                        </m:r>
                      </m:e>
                    </m:acc>
                  </m:oMath>
                </a14:m>
                <a:r>
                  <a:rPr lang="en-US" sz="3600" dirty="0">
                    <a:solidFill>
                      <a:srgbClr val="000000"/>
                    </a:solidFill>
                    <a:ea typeface="Cambria"/>
                  </a:rPr>
                  <a:t> </a:t>
                </a:r>
                <a14:m>
                  <m:oMath xmlns:m="http://schemas.openxmlformats.org/officeDocument/2006/math">
                    <m:r>
                      <a:rPr lang="en-MY" sz="3600" i="1">
                        <a:solidFill>
                          <a:srgbClr val="000000"/>
                        </a:solidFill>
                        <a:latin typeface="Cambria Math" panose="02040503050406030204" pitchFamily="18" charset="0"/>
                        <a:ea typeface="Calibri" panose="020F0502020204030204" pitchFamily="34" charset="0"/>
                        <a:cs typeface="Arial" panose="020B0604020202020204" pitchFamily="34" charset="0"/>
                      </a:rPr>
                      <m:t>+</m:t>
                    </m:r>
                    <m:acc>
                      <m:accPr>
                        <m:chr m:val="̅"/>
                        <m:ctrlPr>
                          <a:rPr lang="en-MY" sz="3600" i="1" smtClean="0">
                            <a:solidFill>
                              <a:srgbClr val="000000"/>
                            </a:solidFill>
                            <a:latin typeface="Cambria Math" panose="02040503050406030204" pitchFamily="18" charset="0"/>
                            <a:cs typeface="Arial" panose="020B0604020202020204" pitchFamily="34" charset="0"/>
                          </a:rPr>
                        </m:ctrlPr>
                      </m:accPr>
                      <m:e>
                        <m:acc>
                          <m:accPr>
                            <m:chr m:val="̅"/>
                            <m:ctrlPr>
                              <a:rPr lang="en-MY" sz="3600" i="1" smtClean="0">
                                <a:solidFill>
                                  <a:srgbClr val="000000"/>
                                </a:solidFill>
                                <a:latin typeface="Cambria Math" panose="02040503050406030204" pitchFamily="18" charset="0"/>
                                <a:cs typeface="Arial" panose="020B0604020202020204" pitchFamily="34" charset="0"/>
                              </a:rPr>
                            </m:ctrlPr>
                          </m:accPr>
                          <m:e>
                            <m:r>
                              <a:rPr lang="en-US" sz="3600" b="0" i="1" smtClean="0">
                                <a:solidFill>
                                  <a:srgbClr val="000000"/>
                                </a:solidFill>
                                <a:latin typeface="Cambria Math" panose="02040503050406030204" pitchFamily="18" charset="0"/>
                                <a:cs typeface="Arial" panose="020B0604020202020204" pitchFamily="34" charset="0"/>
                              </a:rPr>
                              <m:t>𝐴</m:t>
                            </m:r>
                          </m:e>
                        </m:acc>
                        <m:r>
                          <a:rPr lang="en-US" sz="3600" b="0" i="1" smtClean="0">
                            <a:solidFill>
                              <a:srgbClr val="000000"/>
                            </a:solidFill>
                            <a:latin typeface="Cambria Math" panose="02040503050406030204" pitchFamily="18" charset="0"/>
                            <a:cs typeface="Arial" panose="020B0604020202020204" pitchFamily="34" charset="0"/>
                          </a:rPr>
                          <m:t>+(</m:t>
                        </m:r>
                        <m:r>
                          <a:rPr lang="en-US" sz="3600" b="0" i="1" smtClean="0">
                            <a:solidFill>
                              <a:srgbClr val="000000"/>
                            </a:solidFill>
                            <a:latin typeface="Cambria Math" panose="02040503050406030204" pitchFamily="18" charset="0"/>
                            <a:cs typeface="Arial" panose="020B0604020202020204" pitchFamily="34" charset="0"/>
                          </a:rPr>
                          <m:t>𝐵</m:t>
                        </m:r>
                        <m:r>
                          <a:rPr lang="en-US" sz="3600" b="0" i="1" smtClean="0">
                            <a:solidFill>
                              <a:srgbClr val="000000"/>
                            </a:solidFill>
                            <a:latin typeface="Cambria Math" panose="02040503050406030204" pitchFamily="18" charset="0"/>
                            <a:cs typeface="Arial" panose="020B0604020202020204" pitchFamily="34" charset="0"/>
                          </a:rPr>
                          <m:t>+</m:t>
                        </m:r>
                        <m:r>
                          <a:rPr lang="en-US" sz="3600" b="0" i="1" smtClean="0">
                            <a:solidFill>
                              <a:srgbClr val="000000"/>
                            </a:solidFill>
                            <a:latin typeface="Cambria Math" panose="02040503050406030204" pitchFamily="18" charset="0"/>
                            <a:cs typeface="Arial" panose="020B0604020202020204" pitchFamily="34" charset="0"/>
                          </a:rPr>
                          <m:t>𝐶</m:t>
                        </m:r>
                        <m:r>
                          <a:rPr lang="en-US" sz="3600" b="0" i="1" smtClean="0">
                            <a:solidFill>
                              <a:srgbClr val="000000"/>
                            </a:solidFill>
                            <a:latin typeface="Cambria Math" panose="02040503050406030204" pitchFamily="18" charset="0"/>
                            <a:cs typeface="Arial" panose="020B0604020202020204" pitchFamily="34" charset="0"/>
                          </a:rPr>
                          <m:t>)</m:t>
                        </m:r>
                      </m:e>
                    </m:acc>
                  </m:oMath>
                </a14:m>
                <a:endParaRPr lang="en-US" sz="3600" dirty="0">
                  <a:solidFill>
                    <a:srgbClr val="000000"/>
                  </a:solidFill>
                  <a:ea typeface="Cambria"/>
                </a:endParaRPr>
              </a:p>
            </p:txBody>
          </p:sp>
        </mc:Choice>
        <mc:Fallback xmlns="">
          <p:sp>
            <p:nvSpPr>
              <p:cNvPr id="7" name="TextBox 7"/>
              <p:cNvSpPr txBox="1">
                <a:spLocks noRot="1" noChangeAspect="1" noMove="1" noResize="1" noEditPoints="1" noAdjustHandles="1" noChangeArrowheads="1" noChangeShapeType="1" noTextEdit="1"/>
              </p:cNvSpPr>
              <p:nvPr/>
            </p:nvSpPr>
            <p:spPr>
              <a:xfrm>
                <a:off x="1664518" y="1794173"/>
                <a:ext cx="13727205" cy="1769715"/>
              </a:xfrm>
              <a:prstGeom prst="rect">
                <a:avLst/>
              </a:prstGeom>
              <a:blipFill>
                <a:blip r:embed="rId2"/>
                <a:stretch>
                  <a:fillRect l="-1865" t="-5842"/>
                </a:stretch>
              </a:blipFill>
            </p:spPr>
            <p:txBody>
              <a:bodyPr/>
              <a:lstStyle/>
              <a:p>
                <a:r>
                  <a:rPr lang="en-MY">
                    <a:noFill/>
                  </a:rPr>
                  <a:t> </a:t>
                </a:r>
              </a:p>
            </p:txBody>
          </p:sp>
        </mc:Fallback>
      </mc:AlternateContent>
    </p:spTree>
    <p:extLst>
      <p:ext uri="{BB962C8B-B14F-4D97-AF65-F5344CB8AC3E}">
        <p14:creationId xmlns:p14="http://schemas.microsoft.com/office/powerpoint/2010/main" val="21764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58239" y="-1390546"/>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solidFill>
              <a:srgbClr val="FFFFFF"/>
            </a:solidFill>
            <a:ln w="2286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r>
                <a:rPr lang="en-US" sz="1899">
                  <a:solidFill>
                    <a:srgbClr val="FFFFFF"/>
                  </a:solidFill>
                  <a:latin typeface="Aileron Thin"/>
                </a:rPr>
                <a:t>p\to q</a:t>
              </a:r>
            </a:p>
          </p:txBody>
        </p:sp>
      </p:grpSp>
      <p:sp>
        <p:nvSpPr>
          <p:cNvPr id="5" name="TextBox 5"/>
          <p:cNvSpPr txBox="1"/>
          <p:nvPr/>
        </p:nvSpPr>
        <p:spPr>
          <a:xfrm>
            <a:off x="1962860" y="2315720"/>
            <a:ext cx="9516485" cy="3141950"/>
          </a:xfrm>
          <a:prstGeom prst="rect">
            <a:avLst/>
          </a:prstGeom>
        </p:spPr>
        <p:txBody>
          <a:bodyPr lIns="0" tIns="0" rIns="0" bIns="0" rtlCol="0" anchor="t">
            <a:spAutoFit/>
          </a:bodyPr>
          <a:lstStyle/>
          <a:p>
            <a:pPr>
              <a:lnSpc>
                <a:spcPts val="4950"/>
              </a:lnSpc>
            </a:pPr>
            <a:r>
              <a:rPr lang="en-US" sz="3300" dirty="0">
                <a:solidFill>
                  <a:srgbClr val="000000"/>
                </a:solidFill>
                <a:latin typeface="Cambria"/>
              </a:rPr>
              <a:t>Simplify the following Boolean expression: </a:t>
            </a:r>
          </a:p>
          <a:p>
            <a:pPr>
              <a:lnSpc>
                <a:spcPts val="4950"/>
              </a:lnSpc>
            </a:pPr>
            <a:r>
              <a:rPr lang="en-US" sz="3300" dirty="0">
                <a:solidFill>
                  <a:srgbClr val="000000"/>
                </a:solidFill>
                <a:latin typeface="Cambria"/>
              </a:rPr>
              <a:t>a)C + BC </a:t>
            </a:r>
          </a:p>
          <a:p>
            <a:pPr>
              <a:lnSpc>
                <a:spcPts val="4950"/>
              </a:lnSpc>
            </a:pPr>
            <a:r>
              <a:rPr lang="en-US" sz="3300" dirty="0">
                <a:solidFill>
                  <a:srgbClr val="000000"/>
                </a:solidFill>
                <a:latin typeface="Cambria"/>
              </a:rPr>
              <a:t>b)AB(A + B)(B  + B)</a:t>
            </a:r>
          </a:p>
          <a:p>
            <a:pPr>
              <a:lnSpc>
                <a:spcPts val="4950"/>
              </a:lnSpc>
            </a:pPr>
            <a:r>
              <a:rPr lang="en-US" sz="3300" dirty="0">
                <a:solidFill>
                  <a:srgbClr val="000000"/>
                </a:solidFill>
                <a:latin typeface="Cambria"/>
              </a:rPr>
              <a:t>c) (x + y) (</a:t>
            </a:r>
            <a:r>
              <a:rPr lang="en-US" sz="3300" dirty="0" err="1">
                <a:solidFill>
                  <a:srgbClr val="000000"/>
                </a:solidFill>
                <a:latin typeface="Cambria"/>
              </a:rPr>
              <a:t>xz</a:t>
            </a:r>
            <a:r>
              <a:rPr lang="en-US" sz="3300" dirty="0">
                <a:solidFill>
                  <a:srgbClr val="000000"/>
                </a:solidFill>
                <a:latin typeface="Cambria"/>
              </a:rPr>
              <a:t> + </a:t>
            </a:r>
            <a:r>
              <a:rPr lang="en-US" sz="3300" dirty="0" err="1">
                <a:solidFill>
                  <a:srgbClr val="000000"/>
                </a:solidFill>
                <a:latin typeface="Cambria"/>
              </a:rPr>
              <a:t>xz</a:t>
            </a:r>
            <a:r>
              <a:rPr lang="en-US" sz="3300" dirty="0">
                <a:solidFill>
                  <a:srgbClr val="000000"/>
                </a:solidFill>
                <a:latin typeface="Cambria"/>
              </a:rPr>
              <a:t>′) + </a:t>
            </a:r>
            <a:r>
              <a:rPr lang="en-US" sz="3300" dirty="0" err="1">
                <a:solidFill>
                  <a:srgbClr val="000000"/>
                </a:solidFill>
                <a:latin typeface="Cambria"/>
              </a:rPr>
              <a:t>xy</a:t>
            </a:r>
            <a:r>
              <a:rPr lang="en-US" sz="3300" dirty="0">
                <a:solidFill>
                  <a:srgbClr val="000000"/>
                </a:solidFill>
                <a:latin typeface="Cambria"/>
              </a:rPr>
              <a:t> + y</a:t>
            </a:r>
          </a:p>
          <a:p>
            <a:pPr>
              <a:lnSpc>
                <a:spcPts val="4950"/>
              </a:lnSpc>
            </a:pPr>
            <a:r>
              <a:rPr lang="en-US" sz="3300" dirty="0">
                <a:solidFill>
                  <a:srgbClr val="000000"/>
                </a:solidFill>
                <a:latin typeface="Cambria"/>
              </a:rPr>
              <a:t>d) x (x + y) + (y + xx)(x +  y)</a:t>
            </a:r>
          </a:p>
        </p:txBody>
      </p:sp>
      <p:sp>
        <p:nvSpPr>
          <p:cNvPr id="6" name="AutoShape 6"/>
          <p:cNvSpPr/>
          <p:nvPr/>
        </p:nvSpPr>
        <p:spPr>
          <a:xfrm flipV="1">
            <a:off x="1963279" y="2094546"/>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7" name="TextBox 7"/>
          <p:cNvSpPr txBox="1"/>
          <p:nvPr/>
        </p:nvSpPr>
        <p:spPr>
          <a:xfrm>
            <a:off x="1962860" y="895350"/>
            <a:ext cx="12372703"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Exercise B</a:t>
            </a:r>
          </a:p>
        </p:txBody>
      </p:sp>
      <p:sp>
        <p:nvSpPr>
          <p:cNvPr id="8" name="AutoShape 8"/>
          <p:cNvSpPr/>
          <p:nvPr/>
        </p:nvSpPr>
        <p:spPr>
          <a:xfrm>
            <a:off x="3006160" y="3127740"/>
            <a:ext cx="435328" cy="0"/>
          </a:xfrm>
          <a:prstGeom prst="line">
            <a:avLst/>
          </a:prstGeom>
          <a:ln w="38100" cap="flat">
            <a:solidFill>
              <a:srgbClr val="000000"/>
            </a:solidFill>
            <a:prstDash val="solid"/>
            <a:headEnd type="none" w="sm" len="sm"/>
            <a:tailEnd type="none" w="sm" len="sm"/>
          </a:ln>
        </p:spPr>
        <p:txBody>
          <a:bodyPr/>
          <a:lstStyle/>
          <a:p>
            <a:endParaRPr lang="en-US"/>
          </a:p>
        </p:txBody>
      </p:sp>
      <p:sp>
        <p:nvSpPr>
          <p:cNvPr id="9" name="AutoShape 9"/>
          <p:cNvSpPr/>
          <p:nvPr/>
        </p:nvSpPr>
        <p:spPr>
          <a:xfrm>
            <a:off x="2399235" y="3741691"/>
            <a:ext cx="435328" cy="0"/>
          </a:xfrm>
          <a:prstGeom prst="line">
            <a:avLst/>
          </a:prstGeom>
          <a:ln w="38100" cap="flat">
            <a:solidFill>
              <a:srgbClr val="000000"/>
            </a:solidFill>
            <a:prstDash val="solid"/>
            <a:headEnd type="none" w="sm" len="sm"/>
            <a:tailEnd type="none" w="sm" len="sm"/>
          </a:ln>
        </p:spPr>
        <p:txBody>
          <a:bodyPr/>
          <a:lstStyle/>
          <a:p>
            <a:endParaRPr lang="en-US"/>
          </a:p>
        </p:txBody>
      </p:sp>
      <p:sp>
        <p:nvSpPr>
          <p:cNvPr id="10" name="AutoShape 10"/>
          <p:cNvSpPr/>
          <p:nvPr/>
        </p:nvSpPr>
        <p:spPr>
          <a:xfrm>
            <a:off x="3072835" y="3741691"/>
            <a:ext cx="217664" cy="0"/>
          </a:xfrm>
          <a:prstGeom prst="line">
            <a:avLst/>
          </a:prstGeom>
          <a:ln w="38100" cap="flat">
            <a:solidFill>
              <a:srgbClr val="000000"/>
            </a:solidFill>
            <a:prstDash val="solid"/>
            <a:headEnd type="none" w="sm" len="sm"/>
            <a:tailEnd type="none" w="sm" len="sm"/>
          </a:ln>
        </p:spPr>
        <p:txBody>
          <a:bodyPr/>
          <a:lstStyle/>
          <a:p>
            <a:endParaRPr lang="en-US"/>
          </a:p>
        </p:txBody>
      </p:sp>
      <p:sp>
        <p:nvSpPr>
          <p:cNvPr id="11" name="AutoShape 11"/>
          <p:cNvSpPr/>
          <p:nvPr/>
        </p:nvSpPr>
        <p:spPr>
          <a:xfrm>
            <a:off x="4297223" y="3741691"/>
            <a:ext cx="217664" cy="0"/>
          </a:xfrm>
          <a:prstGeom prst="line">
            <a:avLst/>
          </a:prstGeom>
          <a:ln w="38100" cap="flat">
            <a:solidFill>
              <a:srgbClr val="000000"/>
            </a:solidFill>
            <a:prstDash val="solid"/>
            <a:headEnd type="none" w="sm" len="sm"/>
            <a:tailEnd type="none" w="sm" len="sm"/>
          </a:ln>
        </p:spPr>
        <p:txBody>
          <a:bodyPr/>
          <a:lstStyle/>
          <a:p>
            <a:endParaRPr lang="en-US"/>
          </a:p>
        </p:txBody>
      </p:sp>
      <p:sp>
        <p:nvSpPr>
          <p:cNvPr id="12" name="AutoShape 12"/>
          <p:cNvSpPr/>
          <p:nvPr/>
        </p:nvSpPr>
        <p:spPr>
          <a:xfrm>
            <a:off x="2460442" y="5076825"/>
            <a:ext cx="217664" cy="0"/>
          </a:xfrm>
          <a:prstGeom prst="line">
            <a:avLst/>
          </a:prstGeom>
          <a:ln w="38100" cap="flat">
            <a:solidFill>
              <a:srgbClr val="000000"/>
            </a:solidFill>
            <a:prstDash val="solid"/>
            <a:headEnd type="none" w="sm" len="sm"/>
            <a:tailEnd type="none" w="sm" len="sm"/>
          </a:ln>
        </p:spPr>
        <p:txBody>
          <a:bodyPr/>
          <a:lstStyle/>
          <a:p>
            <a:endParaRPr lang="en-US"/>
          </a:p>
        </p:txBody>
      </p:sp>
      <p:sp>
        <p:nvSpPr>
          <p:cNvPr id="13" name="AutoShape 13"/>
          <p:cNvSpPr/>
          <p:nvPr/>
        </p:nvSpPr>
        <p:spPr>
          <a:xfrm>
            <a:off x="6512963" y="5076825"/>
            <a:ext cx="217664" cy="0"/>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239" y="-1036427"/>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gradFill rotWithShape="1">
              <a:gsLst>
                <a:gs pos="0">
                  <a:srgbClr val="5DE0E6">
                    <a:alpha val="100000"/>
                  </a:srgbClr>
                </a:gs>
                <a:gs pos="100000">
                  <a:srgbClr val="004AAD">
                    <a:alpha val="100000"/>
                  </a:srgbClr>
                </a:gs>
              </a:gsLst>
              <a:lin ang="0"/>
            </a:gradFill>
            <a:ln w="2286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299003" y="895350"/>
            <a:ext cx="12372703"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4.2 Define Logic Gates</a:t>
            </a:r>
          </a:p>
        </p:txBody>
      </p:sp>
      <p:sp>
        <p:nvSpPr>
          <p:cNvPr id="6" name="AutoShape 6"/>
          <p:cNvSpPr/>
          <p:nvPr/>
        </p:nvSpPr>
        <p:spPr>
          <a:xfrm flipV="1">
            <a:off x="2299423" y="2001679"/>
            <a:ext cx="9129041" cy="61912"/>
          </a:xfrm>
          <a:prstGeom prst="line">
            <a:avLst/>
          </a:prstGeom>
          <a:ln w="123825" cap="flat">
            <a:solidFill>
              <a:srgbClr val="000000"/>
            </a:solidFill>
            <a:prstDash val="solid"/>
            <a:headEnd type="none" w="sm" len="sm"/>
            <a:tailEnd type="none" w="sm" len="sm"/>
          </a:ln>
        </p:spPr>
        <p:txBody>
          <a:bodyPr/>
          <a:lstStyle/>
          <a:p>
            <a:endParaRPr lang="en-US"/>
          </a:p>
        </p:txBody>
      </p:sp>
      <p:sp>
        <p:nvSpPr>
          <p:cNvPr id="7" name="TextBox 7"/>
          <p:cNvSpPr txBox="1"/>
          <p:nvPr/>
        </p:nvSpPr>
        <p:spPr>
          <a:xfrm>
            <a:off x="2299003" y="2180081"/>
            <a:ext cx="10370634" cy="4379595"/>
          </a:xfrm>
          <a:prstGeom prst="rect">
            <a:avLst/>
          </a:prstGeom>
        </p:spPr>
        <p:txBody>
          <a:bodyPr lIns="0" tIns="0" rIns="0" bIns="0" rtlCol="0" anchor="t">
            <a:spAutoFit/>
          </a:bodyPr>
          <a:lstStyle/>
          <a:p>
            <a:pPr>
              <a:lnSpc>
                <a:spcPts val="4950"/>
              </a:lnSpc>
            </a:pPr>
            <a:r>
              <a:rPr lang="en-US" sz="3300" dirty="0">
                <a:solidFill>
                  <a:srgbClr val="000000"/>
                </a:solidFill>
                <a:latin typeface="Cambria"/>
              </a:rPr>
              <a:t>A logic gate is a building block of a digital circuit. Most logic gates have </a:t>
            </a:r>
            <a:r>
              <a:rPr lang="en-US" sz="3300" dirty="0">
                <a:solidFill>
                  <a:srgbClr val="000000"/>
                </a:solidFill>
                <a:latin typeface="Cambria Bold"/>
              </a:rPr>
              <a:t>two inputs and one output </a:t>
            </a:r>
            <a:r>
              <a:rPr lang="en-US" sz="3300" dirty="0">
                <a:solidFill>
                  <a:srgbClr val="000000"/>
                </a:solidFill>
                <a:latin typeface="Cambria"/>
              </a:rPr>
              <a:t>and are </a:t>
            </a:r>
            <a:r>
              <a:rPr lang="en-US" sz="3300" dirty="0">
                <a:solidFill>
                  <a:srgbClr val="000000"/>
                </a:solidFill>
                <a:latin typeface="Cambria Bold"/>
              </a:rPr>
              <a:t>based on Boolean algebra. </a:t>
            </a:r>
          </a:p>
          <a:p>
            <a:pPr>
              <a:lnSpc>
                <a:spcPts val="4950"/>
              </a:lnSpc>
            </a:pPr>
            <a:r>
              <a:rPr lang="en-US" sz="3300" dirty="0">
                <a:solidFill>
                  <a:srgbClr val="000000"/>
                </a:solidFill>
                <a:latin typeface="Cambria"/>
              </a:rPr>
              <a:t>At any given moment, every terminal is in one of the two binary conditions:</a:t>
            </a:r>
          </a:p>
          <a:p>
            <a:pPr marL="712470" lvl="1" indent="-356235">
              <a:lnSpc>
                <a:spcPts val="4950"/>
              </a:lnSpc>
              <a:buFont typeface="Arial"/>
              <a:buChar char="•"/>
            </a:pPr>
            <a:r>
              <a:rPr lang="en-US" sz="3300" dirty="0">
                <a:solidFill>
                  <a:srgbClr val="000000"/>
                </a:solidFill>
                <a:latin typeface="Cambria"/>
              </a:rPr>
              <a:t>Low (0)</a:t>
            </a:r>
          </a:p>
          <a:p>
            <a:pPr marL="712470" lvl="1" indent="-356235">
              <a:lnSpc>
                <a:spcPts val="4950"/>
              </a:lnSpc>
              <a:buFont typeface="Arial"/>
              <a:buChar char="•"/>
            </a:pPr>
            <a:r>
              <a:rPr lang="en-US" sz="3300" dirty="0">
                <a:solidFill>
                  <a:srgbClr val="000000"/>
                </a:solidFill>
                <a:latin typeface="Cambria"/>
              </a:rPr>
              <a:t>High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41960" y="1638300"/>
            <a:ext cx="16243860" cy="2027600"/>
            <a:chOff x="0" y="0"/>
            <a:chExt cx="3538556" cy="441691"/>
          </a:xfrm>
        </p:grpSpPr>
        <p:sp>
          <p:nvSpPr>
            <p:cNvPr id="3" name="Freeform 3"/>
            <p:cNvSpPr/>
            <p:nvPr/>
          </p:nvSpPr>
          <p:spPr>
            <a:xfrm>
              <a:off x="0" y="0"/>
              <a:ext cx="3538556" cy="441691"/>
            </a:xfrm>
            <a:custGeom>
              <a:avLst/>
              <a:gdLst/>
              <a:ahLst/>
              <a:cxnLst/>
              <a:rect l="l" t="t" r="r" b="b"/>
              <a:pathLst>
                <a:path w="3538556" h="441691">
                  <a:moveTo>
                    <a:pt x="24307" y="0"/>
                  </a:moveTo>
                  <a:lnTo>
                    <a:pt x="3514249" y="0"/>
                  </a:lnTo>
                  <a:cubicBezTo>
                    <a:pt x="3520696" y="0"/>
                    <a:pt x="3526878" y="2561"/>
                    <a:pt x="3531436" y="7119"/>
                  </a:cubicBezTo>
                  <a:cubicBezTo>
                    <a:pt x="3535995" y="11678"/>
                    <a:pt x="3538556" y="17860"/>
                    <a:pt x="3538556" y="24307"/>
                  </a:cubicBezTo>
                  <a:lnTo>
                    <a:pt x="3538556" y="417385"/>
                  </a:lnTo>
                  <a:cubicBezTo>
                    <a:pt x="3538556" y="430809"/>
                    <a:pt x="3527673" y="441691"/>
                    <a:pt x="3514249" y="441691"/>
                  </a:cubicBezTo>
                  <a:lnTo>
                    <a:pt x="24307" y="441691"/>
                  </a:lnTo>
                  <a:cubicBezTo>
                    <a:pt x="10883" y="441691"/>
                    <a:pt x="0" y="430809"/>
                    <a:pt x="0" y="417385"/>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93735" y="3984682"/>
            <a:ext cx="4989106" cy="5273618"/>
            <a:chOff x="0" y="0"/>
            <a:chExt cx="1086825" cy="1148803"/>
          </a:xfrm>
        </p:grpSpPr>
        <p:sp>
          <p:nvSpPr>
            <p:cNvPr id="6" name="Freeform 6"/>
            <p:cNvSpPr/>
            <p:nvPr/>
          </p:nvSpPr>
          <p:spPr>
            <a:xfrm>
              <a:off x="0" y="0"/>
              <a:ext cx="1086825" cy="1148803"/>
            </a:xfrm>
            <a:custGeom>
              <a:avLst/>
              <a:gdLst/>
              <a:ahLst/>
              <a:cxnLst/>
              <a:rect l="l" t="t" r="r" b="b"/>
              <a:pathLst>
                <a:path w="1086825" h="1148803">
                  <a:moveTo>
                    <a:pt x="79140" y="0"/>
                  </a:moveTo>
                  <a:lnTo>
                    <a:pt x="1007685" y="0"/>
                  </a:lnTo>
                  <a:cubicBezTo>
                    <a:pt x="1051392" y="0"/>
                    <a:pt x="1086825" y="35432"/>
                    <a:pt x="1086825" y="79140"/>
                  </a:cubicBezTo>
                  <a:lnTo>
                    <a:pt x="1086825" y="1069663"/>
                  </a:lnTo>
                  <a:cubicBezTo>
                    <a:pt x="1086825" y="1113371"/>
                    <a:pt x="1051392" y="1148803"/>
                    <a:pt x="1007685" y="1148803"/>
                  </a:cubicBezTo>
                  <a:lnTo>
                    <a:pt x="79140" y="1148803"/>
                  </a:lnTo>
                  <a:cubicBezTo>
                    <a:pt x="35432" y="1148803"/>
                    <a:pt x="0" y="1113371"/>
                    <a:pt x="0" y="1069663"/>
                  </a:cubicBezTo>
                  <a:lnTo>
                    <a:pt x="0" y="79140"/>
                  </a:lnTo>
                  <a:cubicBezTo>
                    <a:pt x="0" y="35432"/>
                    <a:pt x="35432" y="0"/>
                    <a:pt x="79140" y="0"/>
                  </a:cubicBezTo>
                  <a:close/>
                </a:path>
              </a:pathLst>
            </a:custGeom>
            <a:solidFill>
              <a:srgbClr val="FFFFFF"/>
            </a:solidFill>
            <a:ln w="190500">
              <a:solidFill>
                <a:srgbClr val="082A44"/>
              </a:solidFill>
            </a:ln>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585149" y="4869024"/>
            <a:ext cx="3846024" cy="1361579"/>
          </a:xfrm>
          <a:custGeom>
            <a:avLst/>
            <a:gdLst/>
            <a:ahLst/>
            <a:cxnLst/>
            <a:rect l="l" t="t" r="r" b="b"/>
            <a:pathLst>
              <a:path w="3846024" h="1361579">
                <a:moveTo>
                  <a:pt x="0" y="0"/>
                </a:moveTo>
                <a:lnTo>
                  <a:pt x="3846024" y="0"/>
                </a:lnTo>
                <a:lnTo>
                  <a:pt x="3846024" y="1361580"/>
                </a:lnTo>
                <a:lnTo>
                  <a:pt x="0" y="1361580"/>
                </a:lnTo>
                <a:lnTo>
                  <a:pt x="0" y="0"/>
                </a:lnTo>
                <a:close/>
              </a:path>
            </a:pathLst>
          </a:custGeom>
          <a:blipFill>
            <a:blip r:embed="rId2"/>
            <a:stretch>
              <a:fillRect l="-1161" t="-13121" r="-4258"/>
            </a:stretch>
          </a:blipFill>
        </p:spPr>
        <p:txBody>
          <a:bodyPr/>
          <a:lstStyle/>
          <a:p>
            <a:endParaRPr lang="en-US"/>
          </a:p>
        </p:txBody>
      </p:sp>
      <p:grpSp>
        <p:nvGrpSpPr>
          <p:cNvPr id="9" name="Group 9"/>
          <p:cNvGrpSpPr/>
          <p:nvPr/>
        </p:nvGrpSpPr>
        <p:grpSpPr>
          <a:xfrm>
            <a:off x="6649447" y="3984682"/>
            <a:ext cx="4989106" cy="5273618"/>
            <a:chOff x="0" y="0"/>
            <a:chExt cx="1086825" cy="1148803"/>
          </a:xfrm>
        </p:grpSpPr>
        <p:sp>
          <p:nvSpPr>
            <p:cNvPr id="10" name="Freeform 10"/>
            <p:cNvSpPr/>
            <p:nvPr/>
          </p:nvSpPr>
          <p:spPr>
            <a:xfrm>
              <a:off x="0" y="0"/>
              <a:ext cx="1086825" cy="1148803"/>
            </a:xfrm>
            <a:custGeom>
              <a:avLst/>
              <a:gdLst/>
              <a:ahLst/>
              <a:cxnLst/>
              <a:rect l="l" t="t" r="r" b="b"/>
              <a:pathLst>
                <a:path w="1086825" h="1148803">
                  <a:moveTo>
                    <a:pt x="79140" y="0"/>
                  </a:moveTo>
                  <a:lnTo>
                    <a:pt x="1007685" y="0"/>
                  </a:lnTo>
                  <a:cubicBezTo>
                    <a:pt x="1051392" y="0"/>
                    <a:pt x="1086825" y="35432"/>
                    <a:pt x="1086825" y="79140"/>
                  </a:cubicBezTo>
                  <a:lnTo>
                    <a:pt x="1086825" y="1069663"/>
                  </a:lnTo>
                  <a:cubicBezTo>
                    <a:pt x="1086825" y="1113371"/>
                    <a:pt x="1051392" y="1148803"/>
                    <a:pt x="1007685" y="1148803"/>
                  </a:cubicBezTo>
                  <a:lnTo>
                    <a:pt x="79140" y="1148803"/>
                  </a:lnTo>
                  <a:cubicBezTo>
                    <a:pt x="35432" y="1148803"/>
                    <a:pt x="0" y="1113371"/>
                    <a:pt x="0" y="1069663"/>
                  </a:cubicBezTo>
                  <a:lnTo>
                    <a:pt x="0" y="79140"/>
                  </a:lnTo>
                  <a:cubicBezTo>
                    <a:pt x="0" y="35432"/>
                    <a:pt x="35432" y="0"/>
                    <a:pt x="79140" y="0"/>
                  </a:cubicBezTo>
                  <a:close/>
                </a:path>
              </a:pathLst>
            </a:custGeom>
            <a:solidFill>
              <a:srgbClr val="FFFFFF"/>
            </a:solidFill>
            <a:ln w="190500">
              <a:solidFill>
                <a:srgbClr val="082A44"/>
              </a:solidFill>
            </a:ln>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2270194" y="3984682"/>
            <a:ext cx="4989106" cy="5273618"/>
            <a:chOff x="0" y="0"/>
            <a:chExt cx="1086825" cy="1148803"/>
          </a:xfrm>
        </p:grpSpPr>
        <p:sp>
          <p:nvSpPr>
            <p:cNvPr id="13" name="Freeform 13"/>
            <p:cNvSpPr/>
            <p:nvPr/>
          </p:nvSpPr>
          <p:spPr>
            <a:xfrm>
              <a:off x="0" y="0"/>
              <a:ext cx="1086825" cy="1148803"/>
            </a:xfrm>
            <a:custGeom>
              <a:avLst/>
              <a:gdLst/>
              <a:ahLst/>
              <a:cxnLst/>
              <a:rect l="l" t="t" r="r" b="b"/>
              <a:pathLst>
                <a:path w="1086825" h="1148803">
                  <a:moveTo>
                    <a:pt x="79140" y="0"/>
                  </a:moveTo>
                  <a:lnTo>
                    <a:pt x="1007685" y="0"/>
                  </a:lnTo>
                  <a:cubicBezTo>
                    <a:pt x="1051392" y="0"/>
                    <a:pt x="1086825" y="35432"/>
                    <a:pt x="1086825" y="79140"/>
                  </a:cubicBezTo>
                  <a:lnTo>
                    <a:pt x="1086825" y="1069663"/>
                  </a:lnTo>
                  <a:cubicBezTo>
                    <a:pt x="1086825" y="1113371"/>
                    <a:pt x="1051392" y="1148803"/>
                    <a:pt x="1007685" y="1148803"/>
                  </a:cubicBezTo>
                  <a:lnTo>
                    <a:pt x="79140" y="1148803"/>
                  </a:lnTo>
                  <a:cubicBezTo>
                    <a:pt x="35432" y="1148803"/>
                    <a:pt x="0" y="1113371"/>
                    <a:pt x="0" y="1069663"/>
                  </a:cubicBezTo>
                  <a:lnTo>
                    <a:pt x="0" y="79140"/>
                  </a:lnTo>
                  <a:cubicBezTo>
                    <a:pt x="0" y="35432"/>
                    <a:pt x="35432" y="0"/>
                    <a:pt x="79140" y="0"/>
                  </a:cubicBezTo>
                  <a:close/>
                </a:path>
              </a:pathLst>
            </a:custGeom>
            <a:solidFill>
              <a:srgbClr val="FFFFFF"/>
            </a:solidFill>
            <a:ln w="190500">
              <a:solidFill>
                <a:srgbClr val="082A44"/>
              </a:solidFill>
            </a:ln>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7131684" y="4849644"/>
            <a:ext cx="4064379" cy="1400340"/>
          </a:xfrm>
          <a:custGeom>
            <a:avLst/>
            <a:gdLst/>
            <a:ahLst/>
            <a:cxnLst/>
            <a:rect l="l" t="t" r="r" b="b"/>
            <a:pathLst>
              <a:path w="4064379" h="1400340">
                <a:moveTo>
                  <a:pt x="0" y="0"/>
                </a:moveTo>
                <a:lnTo>
                  <a:pt x="4064379" y="0"/>
                </a:lnTo>
                <a:lnTo>
                  <a:pt x="4064379" y="1400340"/>
                </a:lnTo>
                <a:lnTo>
                  <a:pt x="0" y="1400340"/>
                </a:lnTo>
                <a:lnTo>
                  <a:pt x="0" y="0"/>
                </a:lnTo>
                <a:close/>
              </a:path>
            </a:pathLst>
          </a:custGeom>
          <a:blipFill>
            <a:blip r:embed="rId3"/>
            <a:stretch>
              <a:fillRect l="-14385" r="-13187"/>
            </a:stretch>
          </a:blipFill>
        </p:spPr>
        <p:txBody>
          <a:bodyPr/>
          <a:lstStyle/>
          <a:p>
            <a:endParaRPr lang="en-US"/>
          </a:p>
        </p:txBody>
      </p:sp>
      <p:sp>
        <p:nvSpPr>
          <p:cNvPr id="16" name="Freeform 16"/>
          <p:cNvSpPr/>
          <p:nvPr/>
        </p:nvSpPr>
        <p:spPr>
          <a:xfrm>
            <a:off x="12925715" y="4701334"/>
            <a:ext cx="3754956" cy="1662478"/>
          </a:xfrm>
          <a:custGeom>
            <a:avLst/>
            <a:gdLst/>
            <a:ahLst/>
            <a:cxnLst/>
            <a:rect l="l" t="t" r="r" b="b"/>
            <a:pathLst>
              <a:path w="3754956" h="1662478">
                <a:moveTo>
                  <a:pt x="0" y="0"/>
                </a:moveTo>
                <a:lnTo>
                  <a:pt x="3754957" y="0"/>
                </a:lnTo>
                <a:lnTo>
                  <a:pt x="3754957" y="1662478"/>
                </a:lnTo>
                <a:lnTo>
                  <a:pt x="0" y="1662478"/>
                </a:lnTo>
                <a:lnTo>
                  <a:pt x="0" y="0"/>
                </a:lnTo>
                <a:close/>
              </a:path>
            </a:pathLst>
          </a:custGeom>
          <a:blipFill>
            <a:blip r:embed="rId4"/>
            <a:stretch>
              <a:fillRect l="-19629" r="-21182"/>
            </a:stretch>
          </a:blipFill>
        </p:spPr>
        <p:txBody>
          <a:bodyPr/>
          <a:lstStyle/>
          <a:p>
            <a:endParaRPr lang="en-US"/>
          </a:p>
        </p:txBody>
      </p:sp>
      <p:sp>
        <p:nvSpPr>
          <p:cNvPr id="17" name="TextBox 17"/>
          <p:cNvSpPr txBox="1"/>
          <p:nvPr/>
        </p:nvSpPr>
        <p:spPr>
          <a:xfrm>
            <a:off x="1704554" y="2036048"/>
            <a:ext cx="14958964" cy="1137285"/>
          </a:xfrm>
          <a:prstGeom prst="rect">
            <a:avLst/>
          </a:prstGeom>
        </p:spPr>
        <p:txBody>
          <a:bodyPr lIns="0" tIns="0" rIns="0" bIns="0" rtlCol="0" anchor="t">
            <a:spAutoFit/>
          </a:bodyPr>
          <a:lstStyle/>
          <a:p>
            <a:pPr algn="ctr">
              <a:lnSpc>
                <a:spcPts val="9240"/>
              </a:lnSpc>
              <a:spcBef>
                <a:spcPct val="0"/>
              </a:spcBef>
            </a:pPr>
            <a:r>
              <a:rPr lang="en-US" sz="6600">
                <a:solidFill>
                  <a:srgbClr val="000000"/>
                </a:solidFill>
                <a:latin typeface="Norwester"/>
              </a:rPr>
              <a:t>Logic Gates</a:t>
            </a:r>
          </a:p>
        </p:txBody>
      </p:sp>
      <p:sp>
        <p:nvSpPr>
          <p:cNvPr id="18" name="TextBox 18"/>
          <p:cNvSpPr txBox="1"/>
          <p:nvPr/>
        </p:nvSpPr>
        <p:spPr>
          <a:xfrm>
            <a:off x="1421373" y="6516716"/>
            <a:ext cx="4133829" cy="1864995"/>
          </a:xfrm>
          <a:prstGeom prst="rect">
            <a:avLst/>
          </a:prstGeom>
        </p:spPr>
        <p:txBody>
          <a:bodyPr lIns="0" tIns="0" rIns="0" bIns="0" rtlCol="0" anchor="t">
            <a:spAutoFit/>
          </a:bodyPr>
          <a:lstStyle/>
          <a:p>
            <a:pPr>
              <a:lnSpc>
                <a:spcPts val="4950"/>
              </a:lnSpc>
            </a:pPr>
            <a:r>
              <a:rPr lang="en-US" sz="3300">
                <a:solidFill>
                  <a:srgbClr val="000000"/>
                </a:solidFill>
                <a:latin typeface="Cambria"/>
              </a:rPr>
              <a:t>Performs the Boolean </a:t>
            </a:r>
            <a:r>
              <a:rPr lang="en-US" sz="3300">
                <a:solidFill>
                  <a:srgbClr val="000000"/>
                </a:solidFill>
                <a:latin typeface="Cambria Bold"/>
              </a:rPr>
              <a:t>NOT </a:t>
            </a:r>
            <a:r>
              <a:rPr lang="en-US" sz="3300">
                <a:solidFill>
                  <a:srgbClr val="000000"/>
                </a:solidFill>
                <a:latin typeface="Cambria"/>
              </a:rPr>
              <a:t>operation </a:t>
            </a:r>
            <a:r>
              <a:rPr lang="en-US" sz="3300">
                <a:solidFill>
                  <a:srgbClr val="000000"/>
                </a:solidFill>
                <a:latin typeface="Cambria Bold"/>
              </a:rPr>
              <a:t>(refer to the slide no. 7)</a:t>
            </a:r>
            <a:r>
              <a:rPr lang="en-US" sz="3300">
                <a:solidFill>
                  <a:srgbClr val="000000"/>
                </a:solidFill>
                <a:latin typeface="Cambria"/>
              </a:rPr>
              <a:t>.</a:t>
            </a:r>
          </a:p>
        </p:txBody>
      </p:sp>
      <p:sp>
        <p:nvSpPr>
          <p:cNvPr id="19" name="TextBox 19"/>
          <p:cNvSpPr txBox="1"/>
          <p:nvPr/>
        </p:nvSpPr>
        <p:spPr>
          <a:xfrm>
            <a:off x="2247697" y="4128121"/>
            <a:ext cx="2481181" cy="607695"/>
          </a:xfrm>
          <a:prstGeom prst="rect">
            <a:avLst/>
          </a:prstGeom>
        </p:spPr>
        <p:txBody>
          <a:bodyPr lIns="0" tIns="0" rIns="0" bIns="0" rtlCol="0" anchor="t">
            <a:spAutoFit/>
          </a:bodyPr>
          <a:lstStyle/>
          <a:p>
            <a:pPr>
              <a:lnSpc>
                <a:spcPts val="4950"/>
              </a:lnSpc>
            </a:pPr>
            <a:r>
              <a:rPr lang="en-US" sz="3300">
                <a:solidFill>
                  <a:srgbClr val="000000"/>
                </a:solidFill>
                <a:latin typeface="Cambria Bold"/>
              </a:rPr>
              <a:t>The Inverter</a:t>
            </a:r>
          </a:p>
        </p:txBody>
      </p:sp>
      <p:sp>
        <p:nvSpPr>
          <p:cNvPr id="20" name="TextBox 20"/>
          <p:cNvSpPr txBox="1"/>
          <p:nvPr/>
        </p:nvSpPr>
        <p:spPr>
          <a:xfrm>
            <a:off x="7096959" y="6516716"/>
            <a:ext cx="4133829" cy="1864995"/>
          </a:xfrm>
          <a:prstGeom prst="rect">
            <a:avLst/>
          </a:prstGeom>
        </p:spPr>
        <p:txBody>
          <a:bodyPr lIns="0" tIns="0" rIns="0" bIns="0" rtlCol="0" anchor="t">
            <a:spAutoFit/>
          </a:bodyPr>
          <a:lstStyle/>
          <a:p>
            <a:pPr>
              <a:lnSpc>
                <a:spcPts val="4950"/>
              </a:lnSpc>
            </a:pPr>
            <a:r>
              <a:rPr lang="en-US" sz="3300">
                <a:solidFill>
                  <a:srgbClr val="000000"/>
                </a:solidFill>
                <a:latin typeface="Cambria"/>
              </a:rPr>
              <a:t>Performs the Boolean </a:t>
            </a:r>
            <a:r>
              <a:rPr lang="en-US" sz="3300">
                <a:solidFill>
                  <a:srgbClr val="000000"/>
                </a:solidFill>
                <a:latin typeface="Cambria Bold"/>
              </a:rPr>
              <a:t>AND </a:t>
            </a:r>
            <a:r>
              <a:rPr lang="en-US" sz="3300">
                <a:solidFill>
                  <a:srgbClr val="000000"/>
                </a:solidFill>
                <a:latin typeface="Cambria"/>
              </a:rPr>
              <a:t>operation </a:t>
            </a:r>
            <a:r>
              <a:rPr lang="en-US" sz="3300">
                <a:solidFill>
                  <a:srgbClr val="000000"/>
                </a:solidFill>
                <a:latin typeface="Cambria Bold"/>
              </a:rPr>
              <a:t>(refer to the slide no. 4)</a:t>
            </a:r>
            <a:r>
              <a:rPr lang="en-US" sz="3300">
                <a:solidFill>
                  <a:srgbClr val="000000"/>
                </a:solidFill>
                <a:latin typeface="Cambria"/>
              </a:rPr>
              <a:t>.</a:t>
            </a:r>
          </a:p>
        </p:txBody>
      </p:sp>
      <p:sp>
        <p:nvSpPr>
          <p:cNvPr id="21" name="TextBox 21"/>
          <p:cNvSpPr txBox="1"/>
          <p:nvPr/>
        </p:nvSpPr>
        <p:spPr>
          <a:xfrm>
            <a:off x="7903409" y="4128121"/>
            <a:ext cx="2689623" cy="607695"/>
          </a:xfrm>
          <a:prstGeom prst="rect">
            <a:avLst/>
          </a:prstGeom>
        </p:spPr>
        <p:txBody>
          <a:bodyPr lIns="0" tIns="0" rIns="0" bIns="0" rtlCol="0" anchor="t">
            <a:spAutoFit/>
          </a:bodyPr>
          <a:lstStyle/>
          <a:p>
            <a:pPr>
              <a:lnSpc>
                <a:spcPts val="4950"/>
              </a:lnSpc>
            </a:pPr>
            <a:r>
              <a:rPr lang="en-US" sz="3300">
                <a:solidFill>
                  <a:srgbClr val="000000"/>
                </a:solidFill>
                <a:latin typeface="Cambria Bold"/>
              </a:rPr>
              <a:t>The AND Gate</a:t>
            </a:r>
          </a:p>
        </p:txBody>
      </p:sp>
      <p:sp>
        <p:nvSpPr>
          <p:cNvPr id="22" name="TextBox 22"/>
          <p:cNvSpPr txBox="1"/>
          <p:nvPr/>
        </p:nvSpPr>
        <p:spPr>
          <a:xfrm>
            <a:off x="12733928" y="6516716"/>
            <a:ext cx="4133829" cy="1864995"/>
          </a:xfrm>
          <a:prstGeom prst="rect">
            <a:avLst/>
          </a:prstGeom>
        </p:spPr>
        <p:txBody>
          <a:bodyPr lIns="0" tIns="0" rIns="0" bIns="0" rtlCol="0" anchor="t">
            <a:spAutoFit/>
          </a:bodyPr>
          <a:lstStyle/>
          <a:p>
            <a:pPr>
              <a:lnSpc>
                <a:spcPts val="4950"/>
              </a:lnSpc>
            </a:pPr>
            <a:r>
              <a:rPr lang="en-US" sz="3300">
                <a:solidFill>
                  <a:srgbClr val="000000"/>
                </a:solidFill>
                <a:latin typeface="Cambria"/>
              </a:rPr>
              <a:t>Performs the Boolean </a:t>
            </a:r>
            <a:r>
              <a:rPr lang="en-US" sz="3300">
                <a:solidFill>
                  <a:srgbClr val="000000"/>
                </a:solidFill>
                <a:latin typeface="Cambria Bold"/>
              </a:rPr>
              <a:t>OR </a:t>
            </a:r>
            <a:r>
              <a:rPr lang="en-US" sz="3300">
                <a:solidFill>
                  <a:srgbClr val="000000"/>
                </a:solidFill>
                <a:latin typeface="Cambria"/>
              </a:rPr>
              <a:t>operation </a:t>
            </a:r>
            <a:r>
              <a:rPr lang="en-US" sz="3300">
                <a:solidFill>
                  <a:srgbClr val="000000"/>
                </a:solidFill>
                <a:latin typeface="Cambria Bold"/>
              </a:rPr>
              <a:t>(refer to the slide no. 5)</a:t>
            </a:r>
            <a:r>
              <a:rPr lang="en-US" sz="3300">
                <a:solidFill>
                  <a:srgbClr val="000000"/>
                </a:solidFill>
                <a:latin typeface="Cambria"/>
              </a:rPr>
              <a:t>.</a:t>
            </a:r>
          </a:p>
        </p:txBody>
      </p:sp>
      <p:sp>
        <p:nvSpPr>
          <p:cNvPr id="23" name="TextBox 23"/>
          <p:cNvSpPr txBox="1"/>
          <p:nvPr/>
        </p:nvSpPr>
        <p:spPr>
          <a:xfrm>
            <a:off x="13562603" y="4128121"/>
            <a:ext cx="2481181" cy="607695"/>
          </a:xfrm>
          <a:prstGeom prst="rect">
            <a:avLst/>
          </a:prstGeom>
        </p:spPr>
        <p:txBody>
          <a:bodyPr lIns="0" tIns="0" rIns="0" bIns="0" rtlCol="0" anchor="t">
            <a:spAutoFit/>
          </a:bodyPr>
          <a:lstStyle/>
          <a:p>
            <a:pPr>
              <a:lnSpc>
                <a:spcPts val="4950"/>
              </a:lnSpc>
            </a:pPr>
            <a:r>
              <a:rPr lang="en-US" sz="3300">
                <a:solidFill>
                  <a:srgbClr val="000000"/>
                </a:solidFill>
                <a:latin typeface="Cambria Bold"/>
              </a:rPr>
              <a:t>The OR Gate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30461" y="208696"/>
            <a:ext cx="8085959" cy="9869607"/>
            <a:chOff x="0" y="0"/>
            <a:chExt cx="1761442" cy="2149991"/>
          </a:xfrm>
        </p:grpSpPr>
        <p:sp>
          <p:nvSpPr>
            <p:cNvPr id="3" name="Freeform 3"/>
            <p:cNvSpPr/>
            <p:nvPr/>
          </p:nvSpPr>
          <p:spPr>
            <a:xfrm>
              <a:off x="0" y="0"/>
              <a:ext cx="1761442" cy="2149991"/>
            </a:xfrm>
            <a:custGeom>
              <a:avLst/>
              <a:gdLst/>
              <a:ahLst/>
              <a:cxnLst/>
              <a:rect l="l" t="t" r="r" b="b"/>
              <a:pathLst>
                <a:path w="1761442" h="2149991">
                  <a:moveTo>
                    <a:pt x="48830" y="0"/>
                  </a:moveTo>
                  <a:lnTo>
                    <a:pt x="1712612" y="0"/>
                  </a:lnTo>
                  <a:cubicBezTo>
                    <a:pt x="1725562" y="0"/>
                    <a:pt x="1737982" y="5145"/>
                    <a:pt x="1747140" y="14302"/>
                  </a:cubicBezTo>
                  <a:cubicBezTo>
                    <a:pt x="1756297" y="23459"/>
                    <a:pt x="1761442" y="35880"/>
                    <a:pt x="1761442" y="48830"/>
                  </a:cubicBezTo>
                  <a:lnTo>
                    <a:pt x="1761442" y="2101161"/>
                  </a:lnTo>
                  <a:cubicBezTo>
                    <a:pt x="1761442" y="2114111"/>
                    <a:pt x="1756297" y="2126532"/>
                    <a:pt x="1747140" y="2135689"/>
                  </a:cubicBezTo>
                  <a:cubicBezTo>
                    <a:pt x="1737982" y="2144846"/>
                    <a:pt x="1725562" y="2149991"/>
                    <a:pt x="1712612" y="2149991"/>
                  </a:cubicBezTo>
                  <a:lnTo>
                    <a:pt x="48830" y="2149991"/>
                  </a:lnTo>
                  <a:cubicBezTo>
                    <a:pt x="35880" y="2149991"/>
                    <a:pt x="23459" y="2144846"/>
                    <a:pt x="14302" y="2135689"/>
                  </a:cubicBezTo>
                  <a:cubicBezTo>
                    <a:pt x="5145" y="2126532"/>
                    <a:pt x="0" y="2114111"/>
                    <a:pt x="0" y="2101161"/>
                  </a:cubicBezTo>
                  <a:lnTo>
                    <a:pt x="0" y="48830"/>
                  </a:lnTo>
                  <a:cubicBezTo>
                    <a:pt x="0" y="35880"/>
                    <a:pt x="5145" y="23459"/>
                    <a:pt x="14302" y="14302"/>
                  </a:cubicBezTo>
                  <a:cubicBezTo>
                    <a:pt x="23459" y="5145"/>
                    <a:pt x="35880" y="0"/>
                    <a:pt x="48830"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309750" y="208696"/>
            <a:ext cx="7949550" cy="9869607"/>
            <a:chOff x="0" y="0"/>
            <a:chExt cx="1731727" cy="2149991"/>
          </a:xfrm>
        </p:grpSpPr>
        <p:sp>
          <p:nvSpPr>
            <p:cNvPr id="6" name="Freeform 6"/>
            <p:cNvSpPr/>
            <p:nvPr/>
          </p:nvSpPr>
          <p:spPr>
            <a:xfrm>
              <a:off x="0" y="0"/>
              <a:ext cx="1731727" cy="2149991"/>
            </a:xfrm>
            <a:custGeom>
              <a:avLst/>
              <a:gdLst/>
              <a:ahLst/>
              <a:cxnLst/>
              <a:rect l="l" t="t" r="r" b="b"/>
              <a:pathLst>
                <a:path w="1731727" h="2149991">
                  <a:moveTo>
                    <a:pt x="49668" y="0"/>
                  </a:moveTo>
                  <a:lnTo>
                    <a:pt x="1682059" y="0"/>
                  </a:lnTo>
                  <a:cubicBezTo>
                    <a:pt x="1709490" y="0"/>
                    <a:pt x="1731727" y="22237"/>
                    <a:pt x="1731727" y="49668"/>
                  </a:cubicBezTo>
                  <a:lnTo>
                    <a:pt x="1731727" y="2100323"/>
                  </a:lnTo>
                  <a:cubicBezTo>
                    <a:pt x="1731727" y="2113496"/>
                    <a:pt x="1726494" y="2126129"/>
                    <a:pt x="1717179" y="2135444"/>
                  </a:cubicBezTo>
                  <a:cubicBezTo>
                    <a:pt x="1707865" y="2144758"/>
                    <a:pt x="1695231" y="2149991"/>
                    <a:pt x="1682059" y="2149991"/>
                  </a:cubicBezTo>
                  <a:lnTo>
                    <a:pt x="49668" y="2149991"/>
                  </a:lnTo>
                  <a:cubicBezTo>
                    <a:pt x="22237" y="2149991"/>
                    <a:pt x="0" y="2127754"/>
                    <a:pt x="0" y="2100323"/>
                  </a:cubicBezTo>
                  <a:lnTo>
                    <a:pt x="0" y="49668"/>
                  </a:lnTo>
                  <a:cubicBezTo>
                    <a:pt x="0" y="36495"/>
                    <a:pt x="5233" y="23862"/>
                    <a:pt x="14547" y="14547"/>
                  </a:cubicBezTo>
                  <a:cubicBezTo>
                    <a:pt x="23862" y="5233"/>
                    <a:pt x="36495" y="0"/>
                    <a:pt x="49668" y="0"/>
                  </a:cubicBezTo>
                  <a:close/>
                </a:path>
              </a:pathLst>
            </a:custGeom>
            <a:solidFill>
              <a:srgbClr val="FFFFFF"/>
            </a:solidFill>
            <a:ln w="190500">
              <a:solidFill>
                <a:srgbClr val="082A44"/>
              </a:solidFill>
            </a:ln>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0457675" y="1103253"/>
            <a:ext cx="5653699" cy="1923596"/>
          </a:xfrm>
          <a:custGeom>
            <a:avLst/>
            <a:gdLst/>
            <a:ahLst/>
            <a:cxnLst/>
            <a:rect l="l" t="t" r="r" b="b"/>
            <a:pathLst>
              <a:path w="5653699" h="1923596">
                <a:moveTo>
                  <a:pt x="0" y="0"/>
                </a:moveTo>
                <a:lnTo>
                  <a:pt x="5653699" y="0"/>
                </a:lnTo>
                <a:lnTo>
                  <a:pt x="5653699" y="1923596"/>
                </a:lnTo>
                <a:lnTo>
                  <a:pt x="0" y="1923596"/>
                </a:lnTo>
                <a:lnTo>
                  <a:pt x="0" y="0"/>
                </a:lnTo>
                <a:close/>
              </a:path>
            </a:pathLst>
          </a:custGeom>
          <a:blipFill>
            <a:blip r:embed="rId2"/>
            <a:stretch>
              <a:fillRect/>
            </a:stretch>
          </a:blipFill>
        </p:spPr>
        <p:txBody>
          <a:bodyPr/>
          <a:lstStyle/>
          <a:p>
            <a:endParaRPr lang="en-US"/>
          </a:p>
        </p:txBody>
      </p:sp>
      <p:sp>
        <p:nvSpPr>
          <p:cNvPr id="9" name="Freeform 9"/>
          <p:cNvSpPr/>
          <p:nvPr/>
        </p:nvSpPr>
        <p:spPr>
          <a:xfrm>
            <a:off x="2403977" y="918331"/>
            <a:ext cx="4890498" cy="1923596"/>
          </a:xfrm>
          <a:custGeom>
            <a:avLst/>
            <a:gdLst/>
            <a:ahLst/>
            <a:cxnLst/>
            <a:rect l="l" t="t" r="r" b="b"/>
            <a:pathLst>
              <a:path w="4890498" h="1923596">
                <a:moveTo>
                  <a:pt x="0" y="0"/>
                </a:moveTo>
                <a:lnTo>
                  <a:pt x="4890498" y="0"/>
                </a:lnTo>
                <a:lnTo>
                  <a:pt x="4890498" y="1923596"/>
                </a:lnTo>
                <a:lnTo>
                  <a:pt x="0" y="1923596"/>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084793" y="2737152"/>
            <a:ext cx="7528866" cy="2493645"/>
          </a:xfrm>
          <a:prstGeom prst="rect">
            <a:avLst/>
          </a:prstGeom>
        </p:spPr>
        <p:txBody>
          <a:bodyPr lIns="0" tIns="0" rIns="0" bIns="0" rtlCol="0" anchor="t">
            <a:spAutoFit/>
          </a:bodyPr>
          <a:lstStyle/>
          <a:p>
            <a:pPr>
              <a:lnSpc>
                <a:spcPts val="4950"/>
              </a:lnSpc>
            </a:pPr>
            <a:r>
              <a:rPr lang="en-US" sz="3300">
                <a:solidFill>
                  <a:srgbClr val="000000"/>
                </a:solidFill>
                <a:latin typeface="Cambria"/>
              </a:rPr>
              <a:t>Performs the Boolean NOT-AND operation. It produces a </a:t>
            </a:r>
            <a:r>
              <a:rPr lang="en-US" sz="3300">
                <a:solidFill>
                  <a:srgbClr val="000000"/>
                </a:solidFill>
                <a:latin typeface="Cambria Bold"/>
              </a:rPr>
              <a:t>LOW output (0) when all inputs are HIGH (1)</a:t>
            </a:r>
            <a:r>
              <a:rPr lang="en-US" sz="3300">
                <a:solidFill>
                  <a:srgbClr val="000000"/>
                </a:solidFill>
                <a:latin typeface="Cambria"/>
              </a:rPr>
              <a:t>. For a 2-input gate, the truth table is:</a:t>
            </a:r>
          </a:p>
        </p:txBody>
      </p:sp>
      <p:sp>
        <p:nvSpPr>
          <p:cNvPr id="11" name="TextBox 11"/>
          <p:cNvSpPr txBox="1"/>
          <p:nvPr/>
        </p:nvSpPr>
        <p:spPr>
          <a:xfrm>
            <a:off x="9597353" y="3103049"/>
            <a:ext cx="7409756" cy="2493645"/>
          </a:xfrm>
          <a:prstGeom prst="rect">
            <a:avLst/>
          </a:prstGeom>
        </p:spPr>
        <p:txBody>
          <a:bodyPr lIns="0" tIns="0" rIns="0" bIns="0" rtlCol="0" anchor="t">
            <a:spAutoFit/>
          </a:bodyPr>
          <a:lstStyle/>
          <a:p>
            <a:pPr>
              <a:lnSpc>
                <a:spcPts val="4950"/>
              </a:lnSpc>
            </a:pPr>
            <a:r>
              <a:rPr lang="en-US" sz="3300">
                <a:solidFill>
                  <a:srgbClr val="000000"/>
                </a:solidFill>
                <a:latin typeface="Cambria"/>
              </a:rPr>
              <a:t>Performs the Boolean </a:t>
            </a:r>
            <a:r>
              <a:rPr lang="en-US" sz="3300">
                <a:solidFill>
                  <a:srgbClr val="000000"/>
                </a:solidFill>
                <a:latin typeface="Cambria Bold"/>
              </a:rPr>
              <a:t>NOT-OR</a:t>
            </a:r>
            <a:r>
              <a:rPr lang="en-US" sz="3300">
                <a:solidFill>
                  <a:srgbClr val="000000"/>
                </a:solidFill>
                <a:latin typeface="Cambria"/>
              </a:rPr>
              <a:t> operation. It produces a </a:t>
            </a:r>
            <a:r>
              <a:rPr lang="en-US" sz="3300">
                <a:solidFill>
                  <a:srgbClr val="000000"/>
                </a:solidFill>
                <a:latin typeface="Cambria Bold"/>
              </a:rPr>
              <a:t>LOW output (0) when ANY input is HIGH (1)</a:t>
            </a:r>
            <a:r>
              <a:rPr lang="en-US" sz="3300">
                <a:solidFill>
                  <a:srgbClr val="000000"/>
                </a:solidFill>
                <a:latin typeface="Cambria"/>
              </a:rPr>
              <a:t>. For a 2-input gate, the truth table is:</a:t>
            </a:r>
          </a:p>
        </p:txBody>
      </p:sp>
      <p:sp>
        <p:nvSpPr>
          <p:cNvPr id="12" name="TextBox 12"/>
          <p:cNvSpPr txBox="1"/>
          <p:nvPr/>
        </p:nvSpPr>
        <p:spPr>
          <a:xfrm>
            <a:off x="1226440" y="310636"/>
            <a:ext cx="7245571" cy="607695"/>
          </a:xfrm>
          <a:prstGeom prst="rect">
            <a:avLst/>
          </a:prstGeom>
        </p:spPr>
        <p:txBody>
          <a:bodyPr lIns="0" tIns="0" rIns="0" bIns="0" rtlCol="0" anchor="t">
            <a:spAutoFit/>
          </a:bodyPr>
          <a:lstStyle/>
          <a:p>
            <a:pPr algn="ctr">
              <a:lnSpc>
                <a:spcPts val="4950"/>
              </a:lnSpc>
            </a:pPr>
            <a:r>
              <a:rPr lang="en-US" sz="3300">
                <a:solidFill>
                  <a:srgbClr val="000000"/>
                </a:solidFill>
                <a:latin typeface="Cambria Bold"/>
              </a:rPr>
              <a:t>The NAND Gate</a:t>
            </a:r>
          </a:p>
        </p:txBody>
      </p:sp>
      <p:sp>
        <p:nvSpPr>
          <p:cNvPr id="13" name="TextBox 13"/>
          <p:cNvSpPr txBox="1"/>
          <p:nvPr/>
        </p:nvSpPr>
        <p:spPr>
          <a:xfrm>
            <a:off x="9721294" y="310636"/>
            <a:ext cx="7126461" cy="607695"/>
          </a:xfrm>
          <a:prstGeom prst="rect">
            <a:avLst/>
          </a:prstGeom>
        </p:spPr>
        <p:txBody>
          <a:bodyPr lIns="0" tIns="0" rIns="0" bIns="0" rtlCol="0" anchor="t">
            <a:spAutoFit/>
          </a:bodyPr>
          <a:lstStyle/>
          <a:p>
            <a:pPr algn="ctr">
              <a:lnSpc>
                <a:spcPts val="4950"/>
              </a:lnSpc>
            </a:pPr>
            <a:r>
              <a:rPr lang="en-US" sz="3300">
                <a:solidFill>
                  <a:srgbClr val="000000"/>
                </a:solidFill>
                <a:latin typeface="Cambria Bold"/>
              </a:rPr>
              <a:t>The NOR Gate</a:t>
            </a:r>
          </a:p>
        </p:txBody>
      </p:sp>
      <p:graphicFrame>
        <p:nvGraphicFramePr>
          <p:cNvPr id="14" name="Table 14"/>
          <p:cNvGraphicFramePr>
            <a:graphicFrameLocks noGrp="1"/>
          </p:cNvGraphicFramePr>
          <p:nvPr/>
        </p:nvGraphicFramePr>
        <p:xfrm>
          <a:off x="2065126" y="5777669"/>
          <a:ext cx="5568201" cy="3986174"/>
        </p:xfrm>
        <a:graphic>
          <a:graphicData uri="http://schemas.openxmlformats.org/drawingml/2006/table">
            <a:tbl>
              <a:tblPr/>
              <a:tblGrid>
                <a:gridCol w="1856067">
                  <a:extLst>
                    <a:ext uri="{9D8B030D-6E8A-4147-A177-3AD203B41FA5}">
                      <a16:colId xmlns:a16="http://schemas.microsoft.com/office/drawing/2014/main" val="20000"/>
                    </a:ext>
                  </a:extLst>
                </a:gridCol>
                <a:gridCol w="1856067">
                  <a:extLst>
                    <a:ext uri="{9D8B030D-6E8A-4147-A177-3AD203B41FA5}">
                      <a16:colId xmlns:a16="http://schemas.microsoft.com/office/drawing/2014/main" val="20001"/>
                    </a:ext>
                  </a:extLst>
                </a:gridCol>
                <a:gridCol w="1856067">
                  <a:extLst>
                    <a:ext uri="{9D8B030D-6E8A-4147-A177-3AD203B41FA5}">
                      <a16:colId xmlns:a16="http://schemas.microsoft.com/office/drawing/2014/main" val="20002"/>
                    </a:ext>
                  </a:extLst>
                </a:gridCol>
              </a:tblGrid>
              <a:tr h="796283">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3131"/>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3131"/>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801042">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r h="796283">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2"/>
                  </a:ext>
                </a:extLst>
              </a:tr>
              <a:tr h="796283">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3"/>
                  </a:ext>
                </a:extLst>
              </a:tr>
              <a:tr h="796283">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4"/>
                  </a:ext>
                </a:extLst>
              </a:tr>
            </a:tbl>
          </a:graphicData>
        </a:graphic>
      </p:graphicFrame>
      <p:graphicFrame>
        <p:nvGraphicFramePr>
          <p:cNvPr id="15" name="Table 15"/>
          <p:cNvGraphicFramePr>
            <a:graphicFrameLocks noGrp="1"/>
          </p:cNvGraphicFramePr>
          <p:nvPr/>
        </p:nvGraphicFramePr>
        <p:xfrm>
          <a:off x="10500424" y="5777669"/>
          <a:ext cx="5568201" cy="3986174"/>
        </p:xfrm>
        <a:graphic>
          <a:graphicData uri="http://schemas.openxmlformats.org/drawingml/2006/table">
            <a:tbl>
              <a:tblPr/>
              <a:tblGrid>
                <a:gridCol w="1856067">
                  <a:extLst>
                    <a:ext uri="{9D8B030D-6E8A-4147-A177-3AD203B41FA5}">
                      <a16:colId xmlns:a16="http://schemas.microsoft.com/office/drawing/2014/main" val="20000"/>
                    </a:ext>
                  </a:extLst>
                </a:gridCol>
                <a:gridCol w="1856067">
                  <a:extLst>
                    <a:ext uri="{9D8B030D-6E8A-4147-A177-3AD203B41FA5}">
                      <a16:colId xmlns:a16="http://schemas.microsoft.com/office/drawing/2014/main" val="20001"/>
                    </a:ext>
                  </a:extLst>
                </a:gridCol>
                <a:gridCol w="1856067">
                  <a:extLst>
                    <a:ext uri="{9D8B030D-6E8A-4147-A177-3AD203B41FA5}">
                      <a16:colId xmlns:a16="http://schemas.microsoft.com/office/drawing/2014/main" val="20002"/>
                    </a:ext>
                  </a:extLst>
                </a:gridCol>
              </a:tblGrid>
              <a:tr h="796283">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3131"/>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3131"/>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80580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r h="791525">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2"/>
                  </a:ext>
                </a:extLst>
              </a:tr>
              <a:tr h="796283">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3"/>
                  </a:ext>
                </a:extLst>
              </a:tr>
              <a:tr h="796283">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4"/>
                  </a:ext>
                </a:extLst>
              </a:tr>
            </a:tbl>
          </a:graphicData>
        </a:graphic>
      </p:graphicFrame>
      <p:sp>
        <p:nvSpPr>
          <p:cNvPr id="16" name="TextBox 16"/>
          <p:cNvSpPr txBox="1"/>
          <p:nvPr/>
        </p:nvSpPr>
        <p:spPr>
          <a:xfrm>
            <a:off x="2065126" y="5842275"/>
            <a:ext cx="1830223"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X</a:t>
            </a:r>
          </a:p>
        </p:txBody>
      </p:sp>
      <p:sp>
        <p:nvSpPr>
          <p:cNvPr id="17" name="TextBox 17"/>
          <p:cNvSpPr txBox="1"/>
          <p:nvPr/>
        </p:nvSpPr>
        <p:spPr>
          <a:xfrm>
            <a:off x="3942787" y="5866087"/>
            <a:ext cx="177710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Y</a:t>
            </a:r>
          </a:p>
        </p:txBody>
      </p:sp>
      <p:sp>
        <p:nvSpPr>
          <p:cNvPr id="18" name="TextBox 18"/>
          <p:cNvSpPr txBox="1"/>
          <p:nvPr/>
        </p:nvSpPr>
        <p:spPr>
          <a:xfrm>
            <a:off x="5767517" y="5866087"/>
            <a:ext cx="1865809"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F=XY</a:t>
            </a:r>
          </a:p>
        </p:txBody>
      </p:sp>
      <p:sp>
        <p:nvSpPr>
          <p:cNvPr id="19" name="TextBox 19"/>
          <p:cNvSpPr txBox="1"/>
          <p:nvPr/>
        </p:nvSpPr>
        <p:spPr>
          <a:xfrm>
            <a:off x="2065126" y="6682380"/>
            <a:ext cx="1830223"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20" name="TextBox 20"/>
          <p:cNvSpPr txBox="1"/>
          <p:nvPr/>
        </p:nvSpPr>
        <p:spPr>
          <a:xfrm>
            <a:off x="2065126" y="7436097"/>
            <a:ext cx="1830223"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21" name="TextBox 21"/>
          <p:cNvSpPr txBox="1"/>
          <p:nvPr/>
        </p:nvSpPr>
        <p:spPr>
          <a:xfrm>
            <a:off x="3942787" y="8300015"/>
            <a:ext cx="177710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22" name="TextBox 22"/>
          <p:cNvSpPr txBox="1"/>
          <p:nvPr/>
        </p:nvSpPr>
        <p:spPr>
          <a:xfrm>
            <a:off x="3942787" y="6662999"/>
            <a:ext cx="177710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23" name="TextBox 23"/>
          <p:cNvSpPr txBox="1"/>
          <p:nvPr/>
        </p:nvSpPr>
        <p:spPr>
          <a:xfrm>
            <a:off x="5779071" y="6662999"/>
            <a:ext cx="185425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4" name="TextBox 24"/>
          <p:cNvSpPr txBox="1"/>
          <p:nvPr/>
        </p:nvSpPr>
        <p:spPr>
          <a:xfrm>
            <a:off x="5779071" y="7503104"/>
            <a:ext cx="185425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5" name="TextBox 25"/>
          <p:cNvSpPr txBox="1"/>
          <p:nvPr/>
        </p:nvSpPr>
        <p:spPr>
          <a:xfrm>
            <a:off x="5779071" y="8300015"/>
            <a:ext cx="185425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6" name="TextBox 26"/>
          <p:cNvSpPr txBox="1"/>
          <p:nvPr/>
        </p:nvSpPr>
        <p:spPr>
          <a:xfrm>
            <a:off x="5779071" y="9092495"/>
            <a:ext cx="185425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27" name="TextBox 27"/>
          <p:cNvSpPr txBox="1"/>
          <p:nvPr/>
        </p:nvSpPr>
        <p:spPr>
          <a:xfrm>
            <a:off x="3942787" y="9092495"/>
            <a:ext cx="177710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8" name="TextBox 28"/>
          <p:cNvSpPr txBox="1"/>
          <p:nvPr/>
        </p:nvSpPr>
        <p:spPr>
          <a:xfrm>
            <a:off x="3942787" y="7459910"/>
            <a:ext cx="177710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9" name="TextBox 29"/>
          <p:cNvSpPr txBox="1"/>
          <p:nvPr/>
        </p:nvSpPr>
        <p:spPr>
          <a:xfrm>
            <a:off x="2065126" y="8252390"/>
            <a:ext cx="1830223"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30" name="TextBox 30"/>
          <p:cNvSpPr txBox="1"/>
          <p:nvPr/>
        </p:nvSpPr>
        <p:spPr>
          <a:xfrm>
            <a:off x="2065126" y="9021705"/>
            <a:ext cx="1830223"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31" name="TextBox 31"/>
          <p:cNvSpPr txBox="1"/>
          <p:nvPr/>
        </p:nvSpPr>
        <p:spPr>
          <a:xfrm>
            <a:off x="10457675" y="5834800"/>
            <a:ext cx="1830223"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X</a:t>
            </a:r>
          </a:p>
        </p:txBody>
      </p:sp>
      <p:sp>
        <p:nvSpPr>
          <p:cNvPr id="32" name="TextBox 32"/>
          <p:cNvSpPr txBox="1"/>
          <p:nvPr/>
        </p:nvSpPr>
        <p:spPr>
          <a:xfrm>
            <a:off x="12335337" y="5858612"/>
            <a:ext cx="177710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Y</a:t>
            </a:r>
          </a:p>
        </p:txBody>
      </p:sp>
      <p:sp>
        <p:nvSpPr>
          <p:cNvPr id="33" name="TextBox 33"/>
          <p:cNvSpPr txBox="1"/>
          <p:nvPr/>
        </p:nvSpPr>
        <p:spPr>
          <a:xfrm>
            <a:off x="14160067" y="5858612"/>
            <a:ext cx="1865809"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F=X+Y</a:t>
            </a:r>
          </a:p>
        </p:txBody>
      </p:sp>
      <p:sp>
        <p:nvSpPr>
          <p:cNvPr id="34" name="TextBox 34"/>
          <p:cNvSpPr txBox="1"/>
          <p:nvPr/>
        </p:nvSpPr>
        <p:spPr>
          <a:xfrm>
            <a:off x="10457675" y="6674905"/>
            <a:ext cx="1830223"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35" name="TextBox 35"/>
          <p:cNvSpPr txBox="1"/>
          <p:nvPr/>
        </p:nvSpPr>
        <p:spPr>
          <a:xfrm>
            <a:off x="10457675" y="7428622"/>
            <a:ext cx="1830223"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36" name="TextBox 36"/>
          <p:cNvSpPr txBox="1"/>
          <p:nvPr/>
        </p:nvSpPr>
        <p:spPr>
          <a:xfrm>
            <a:off x="12335337" y="8292540"/>
            <a:ext cx="177710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37" name="TextBox 37"/>
          <p:cNvSpPr txBox="1"/>
          <p:nvPr/>
        </p:nvSpPr>
        <p:spPr>
          <a:xfrm>
            <a:off x="12335337" y="6655524"/>
            <a:ext cx="177710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38" name="TextBox 38"/>
          <p:cNvSpPr txBox="1"/>
          <p:nvPr/>
        </p:nvSpPr>
        <p:spPr>
          <a:xfrm>
            <a:off x="14171620" y="6655524"/>
            <a:ext cx="185425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39" name="TextBox 39"/>
          <p:cNvSpPr txBox="1"/>
          <p:nvPr/>
        </p:nvSpPr>
        <p:spPr>
          <a:xfrm>
            <a:off x="14171620" y="7495629"/>
            <a:ext cx="185425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40" name="TextBox 40"/>
          <p:cNvSpPr txBox="1"/>
          <p:nvPr/>
        </p:nvSpPr>
        <p:spPr>
          <a:xfrm>
            <a:off x="14171620" y="8292540"/>
            <a:ext cx="185425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41" name="TextBox 41"/>
          <p:cNvSpPr txBox="1"/>
          <p:nvPr/>
        </p:nvSpPr>
        <p:spPr>
          <a:xfrm>
            <a:off x="14171620" y="9085020"/>
            <a:ext cx="185425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42" name="TextBox 42"/>
          <p:cNvSpPr txBox="1"/>
          <p:nvPr/>
        </p:nvSpPr>
        <p:spPr>
          <a:xfrm>
            <a:off x="12335337" y="9085020"/>
            <a:ext cx="177710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43" name="TextBox 43"/>
          <p:cNvSpPr txBox="1"/>
          <p:nvPr/>
        </p:nvSpPr>
        <p:spPr>
          <a:xfrm>
            <a:off x="12335337" y="7452435"/>
            <a:ext cx="1777106"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44" name="TextBox 44"/>
          <p:cNvSpPr txBox="1"/>
          <p:nvPr/>
        </p:nvSpPr>
        <p:spPr>
          <a:xfrm>
            <a:off x="10457675" y="8244915"/>
            <a:ext cx="1830223"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45" name="TextBox 45"/>
          <p:cNvSpPr txBox="1"/>
          <p:nvPr/>
        </p:nvSpPr>
        <p:spPr>
          <a:xfrm>
            <a:off x="10457675" y="9014230"/>
            <a:ext cx="1830223"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46" name="AutoShape 46"/>
          <p:cNvSpPr/>
          <p:nvPr/>
        </p:nvSpPr>
        <p:spPr>
          <a:xfrm flipV="1">
            <a:off x="14986973" y="5951812"/>
            <a:ext cx="721695" cy="0"/>
          </a:xfrm>
          <a:prstGeom prst="line">
            <a:avLst/>
          </a:prstGeom>
          <a:ln w="38100" cap="flat">
            <a:solidFill>
              <a:srgbClr val="000000"/>
            </a:solidFill>
            <a:prstDash val="solid"/>
            <a:headEnd type="none" w="sm" len="sm"/>
            <a:tailEnd type="none" w="sm" len="sm"/>
          </a:ln>
        </p:spPr>
        <p:txBody>
          <a:bodyPr/>
          <a:lstStyle/>
          <a:p>
            <a:endParaRPr lang="en-US"/>
          </a:p>
        </p:txBody>
      </p:sp>
      <p:sp>
        <p:nvSpPr>
          <p:cNvPr id="47" name="AutoShape 47"/>
          <p:cNvSpPr/>
          <p:nvPr/>
        </p:nvSpPr>
        <p:spPr>
          <a:xfrm flipV="1">
            <a:off x="6658479" y="5989912"/>
            <a:ext cx="590352" cy="0"/>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239" y="-1036427"/>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gradFill rotWithShape="1">
              <a:gsLst>
                <a:gs pos="0">
                  <a:srgbClr val="5DE0E6">
                    <a:alpha val="100000"/>
                  </a:srgbClr>
                </a:gs>
                <a:gs pos="100000">
                  <a:srgbClr val="004AAD">
                    <a:alpha val="100000"/>
                  </a:srgbClr>
                </a:gs>
              </a:gsLst>
              <a:lin ang="0"/>
            </a:gradFill>
            <a:ln w="2286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299003" y="895350"/>
            <a:ext cx="12372703"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4.2 Logic circuits</a:t>
            </a:r>
          </a:p>
        </p:txBody>
      </p:sp>
      <p:sp>
        <p:nvSpPr>
          <p:cNvPr id="6" name="AutoShape 6"/>
          <p:cNvSpPr/>
          <p:nvPr/>
        </p:nvSpPr>
        <p:spPr>
          <a:xfrm flipV="1">
            <a:off x="2299423" y="2001679"/>
            <a:ext cx="9129041" cy="61912"/>
          </a:xfrm>
          <a:prstGeom prst="line">
            <a:avLst/>
          </a:prstGeom>
          <a:ln w="123825" cap="flat">
            <a:solidFill>
              <a:srgbClr val="000000"/>
            </a:solidFill>
            <a:prstDash val="solid"/>
            <a:headEnd type="none" w="sm" len="sm"/>
            <a:tailEnd type="none" w="sm" len="sm"/>
          </a:ln>
        </p:spPr>
        <p:txBody>
          <a:bodyPr/>
          <a:lstStyle/>
          <a:p>
            <a:endParaRPr lang="en-US"/>
          </a:p>
        </p:txBody>
      </p:sp>
      <p:sp>
        <p:nvSpPr>
          <p:cNvPr id="7" name="TextBox 7"/>
          <p:cNvSpPr txBox="1"/>
          <p:nvPr/>
        </p:nvSpPr>
        <p:spPr>
          <a:xfrm>
            <a:off x="2299003" y="2135505"/>
            <a:ext cx="11857931" cy="7630359"/>
          </a:xfrm>
          <a:prstGeom prst="rect">
            <a:avLst/>
          </a:prstGeom>
        </p:spPr>
        <p:txBody>
          <a:bodyPr lIns="0" tIns="0" rIns="0" bIns="0" rtlCol="0" anchor="t">
            <a:spAutoFit/>
          </a:bodyPr>
          <a:lstStyle/>
          <a:p>
            <a:pPr marL="712470" lvl="1" indent="-356235">
              <a:lnSpc>
                <a:spcPts val="4950"/>
              </a:lnSpc>
              <a:buFont typeface="Arial"/>
              <a:buChar char="•"/>
            </a:pPr>
            <a:r>
              <a:rPr lang="en-US" sz="3300" dirty="0">
                <a:solidFill>
                  <a:srgbClr val="000000"/>
                </a:solidFill>
                <a:latin typeface="Cambria"/>
              </a:rPr>
              <a:t>In a Combinational Logic Circuit,</a:t>
            </a:r>
            <a:r>
              <a:rPr lang="en-US" sz="3300" dirty="0">
                <a:solidFill>
                  <a:srgbClr val="000000"/>
                </a:solidFill>
                <a:latin typeface="Cambria Bold"/>
              </a:rPr>
              <a:t> the output is dependent at all times on the combination of its inputs</a:t>
            </a:r>
            <a:r>
              <a:rPr lang="en-US" sz="3300" dirty="0">
                <a:solidFill>
                  <a:srgbClr val="000000"/>
                </a:solidFill>
                <a:latin typeface="Cambria"/>
              </a:rPr>
              <a:t>.</a:t>
            </a:r>
          </a:p>
          <a:p>
            <a:pPr marL="712470" lvl="1" indent="-356235">
              <a:lnSpc>
                <a:spcPts val="4950"/>
              </a:lnSpc>
              <a:buFont typeface="Arial"/>
              <a:buChar char="•"/>
            </a:pPr>
            <a:r>
              <a:rPr lang="en-US" sz="3300" dirty="0">
                <a:solidFill>
                  <a:srgbClr val="000000"/>
                </a:solidFill>
                <a:latin typeface="Cambria Bold"/>
              </a:rPr>
              <a:t>Combinational Logic Circuits are made up from basic logic NAND, NOR and NOT gates</a:t>
            </a:r>
            <a:r>
              <a:rPr lang="en-US" sz="3300" dirty="0">
                <a:solidFill>
                  <a:srgbClr val="000000"/>
                </a:solidFill>
                <a:latin typeface="Cambria"/>
              </a:rPr>
              <a:t> that are “combined” or connected together to produce more complicated switching circuits.</a:t>
            </a:r>
          </a:p>
          <a:p>
            <a:pPr marL="712470" lvl="1" indent="-356235">
              <a:lnSpc>
                <a:spcPts val="4950"/>
              </a:lnSpc>
              <a:buFont typeface="Arial"/>
              <a:buChar char="•"/>
            </a:pPr>
            <a:r>
              <a:rPr lang="en-US" sz="3300" dirty="0">
                <a:solidFill>
                  <a:srgbClr val="000000"/>
                </a:solidFill>
                <a:latin typeface="Cambria"/>
              </a:rPr>
              <a:t>The </a:t>
            </a:r>
            <a:r>
              <a:rPr lang="en-US" sz="3300" dirty="0">
                <a:solidFill>
                  <a:srgbClr val="000000"/>
                </a:solidFill>
                <a:latin typeface="Cambria Bold"/>
              </a:rPr>
              <a:t>NAND and NOR</a:t>
            </a:r>
            <a:r>
              <a:rPr lang="en-US" sz="3300" dirty="0">
                <a:solidFill>
                  <a:srgbClr val="000000"/>
                </a:solidFill>
                <a:latin typeface="Cambria"/>
              </a:rPr>
              <a:t> </a:t>
            </a:r>
            <a:r>
              <a:rPr lang="en-US" sz="3300" dirty="0">
                <a:solidFill>
                  <a:srgbClr val="000000"/>
                </a:solidFill>
                <a:latin typeface="Cambria Bold"/>
              </a:rPr>
              <a:t>gates </a:t>
            </a:r>
            <a:r>
              <a:rPr lang="en-US" sz="3300" dirty="0">
                <a:solidFill>
                  <a:srgbClr val="000000"/>
                </a:solidFill>
                <a:latin typeface="Cambria"/>
              </a:rPr>
              <a:t>are also known as </a:t>
            </a:r>
            <a:r>
              <a:rPr lang="en-US" sz="3300" dirty="0">
                <a:solidFill>
                  <a:srgbClr val="000000"/>
                </a:solidFill>
                <a:latin typeface="Cambria Bold"/>
              </a:rPr>
              <a:t>“universal” gates</a:t>
            </a:r>
            <a:r>
              <a:rPr lang="en-US" sz="3300" dirty="0">
                <a:solidFill>
                  <a:srgbClr val="000000"/>
                </a:solidFill>
                <a:latin typeface="Cambria"/>
              </a:rPr>
              <a:t>.</a:t>
            </a:r>
          </a:p>
          <a:p>
            <a:pPr marL="712470" lvl="1" indent="-356235">
              <a:lnSpc>
                <a:spcPts val="4950"/>
              </a:lnSpc>
              <a:buFont typeface="Arial"/>
              <a:buChar char="•"/>
            </a:pPr>
            <a:r>
              <a:rPr lang="en-US" sz="3300" dirty="0">
                <a:solidFill>
                  <a:srgbClr val="000000"/>
                </a:solidFill>
                <a:latin typeface="Cambria"/>
              </a:rPr>
              <a:t>The three main ways of specifying the function of a combination logic circuit are: </a:t>
            </a:r>
          </a:p>
          <a:p>
            <a:pPr marL="870585" lvl="1" indent="-514350">
              <a:lnSpc>
                <a:spcPts val="4950"/>
              </a:lnSpc>
              <a:buFont typeface="+mj-lt"/>
              <a:buAutoNum type="alphaLcParenR"/>
            </a:pPr>
            <a:r>
              <a:rPr lang="en-US" sz="3300" dirty="0">
                <a:solidFill>
                  <a:srgbClr val="000000"/>
                </a:solidFill>
                <a:latin typeface="Cambria Bold"/>
              </a:rPr>
              <a:t>Boolean algebra </a:t>
            </a:r>
          </a:p>
          <a:p>
            <a:pPr marL="870585" lvl="1" indent="-514350">
              <a:lnSpc>
                <a:spcPts val="4950"/>
              </a:lnSpc>
              <a:buFont typeface="+mj-lt"/>
              <a:buAutoNum type="alphaLcParenR"/>
            </a:pPr>
            <a:r>
              <a:rPr lang="en-US" sz="3300" dirty="0">
                <a:solidFill>
                  <a:srgbClr val="000000"/>
                </a:solidFill>
                <a:latin typeface="Cambria Bold"/>
              </a:rPr>
              <a:t>Truth table</a:t>
            </a:r>
          </a:p>
          <a:p>
            <a:pPr marL="870585" lvl="1" indent="-514350">
              <a:lnSpc>
                <a:spcPts val="4950"/>
              </a:lnSpc>
              <a:buFont typeface="+mj-lt"/>
              <a:buAutoNum type="alphaLcParenR"/>
            </a:pPr>
            <a:r>
              <a:rPr lang="en-US" sz="3300" dirty="0">
                <a:solidFill>
                  <a:srgbClr val="000000"/>
                </a:solidFill>
                <a:latin typeface="Cambria Bold"/>
              </a:rPr>
              <a:t>Logic Diagram</a:t>
            </a:r>
            <a:r>
              <a:rPr lang="en-US" sz="3300" dirty="0">
                <a:solidFill>
                  <a:srgbClr val="000000"/>
                </a:solidFill>
                <a:latin typeface="Cambria"/>
              </a:rPr>
              <a:t> (graphical representation of logic circuit)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58239" y="-1371392"/>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solidFill>
              <a:srgbClr val="FFFFFF"/>
            </a:solidFill>
            <a:ln w="2286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962860" y="895350"/>
            <a:ext cx="12372703"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Chapter 4: BOOLEAN ALGEBRA</a:t>
            </a:r>
          </a:p>
        </p:txBody>
      </p:sp>
      <p:sp>
        <p:nvSpPr>
          <p:cNvPr id="6" name="TextBox 6"/>
          <p:cNvSpPr txBox="1"/>
          <p:nvPr/>
        </p:nvSpPr>
        <p:spPr>
          <a:xfrm>
            <a:off x="1972385" y="2315720"/>
            <a:ext cx="9516485" cy="5706755"/>
          </a:xfrm>
          <a:prstGeom prst="rect">
            <a:avLst/>
          </a:prstGeom>
        </p:spPr>
        <p:txBody>
          <a:bodyPr lIns="0" tIns="0" rIns="0" bIns="0" rtlCol="0" anchor="t">
            <a:spAutoFit/>
          </a:bodyPr>
          <a:lstStyle/>
          <a:p>
            <a:pPr>
              <a:lnSpc>
                <a:spcPts val="4950"/>
              </a:lnSpc>
            </a:pPr>
            <a:r>
              <a:rPr lang="en-US" sz="3300" dirty="0">
                <a:solidFill>
                  <a:srgbClr val="000000"/>
                </a:solidFill>
                <a:latin typeface="Cambria"/>
              </a:rPr>
              <a:t>4.1 Explain Boolean Functions</a:t>
            </a:r>
          </a:p>
          <a:p>
            <a:pPr>
              <a:lnSpc>
                <a:spcPts val="4950"/>
              </a:lnSpc>
            </a:pPr>
            <a:r>
              <a:rPr lang="en-US" sz="3300" dirty="0">
                <a:solidFill>
                  <a:srgbClr val="000000"/>
                </a:solidFill>
                <a:latin typeface="Cambria"/>
              </a:rPr>
              <a:t>     4.1.1   Use identities of Boolean algebra</a:t>
            </a:r>
          </a:p>
          <a:p>
            <a:pPr>
              <a:lnSpc>
                <a:spcPts val="4950"/>
              </a:lnSpc>
            </a:pPr>
            <a:r>
              <a:rPr lang="en-US" sz="3300" dirty="0">
                <a:solidFill>
                  <a:srgbClr val="000000"/>
                </a:solidFill>
                <a:latin typeface="Cambria"/>
              </a:rPr>
              <a:t>4.2  Convert logic circuits as Boolean Algebra</a:t>
            </a:r>
          </a:p>
          <a:p>
            <a:pPr>
              <a:lnSpc>
                <a:spcPts val="4950"/>
              </a:lnSpc>
            </a:pPr>
            <a:r>
              <a:rPr lang="en-US" sz="3300" dirty="0">
                <a:solidFill>
                  <a:srgbClr val="000000"/>
                </a:solidFill>
                <a:latin typeface="Cambria"/>
              </a:rPr>
              <a:t>4.3 Construct truth tables from Boolean functions</a:t>
            </a:r>
          </a:p>
          <a:p>
            <a:pPr>
              <a:lnSpc>
                <a:spcPts val="4950"/>
              </a:lnSpc>
            </a:pPr>
            <a:r>
              <a:rPr lang="en-US" sz="3300" dirty="0">
                <a:solidFill>
                  <a:srgbClr val="000000"/>
                </a:solidFill>
                <a:latin typeface="Cambria"/>
              </a:rPr>
              <a:t>4.4 Apply Karnaugh maps</a:t>
            </a:r>
          </a:p>
          <a:p>
            <a:pPr>
              <a:lnSpc>
                <a:spcPts val="4950"/>
              </a:lnSpc>
            </a:pPr>
            <a:r>
              <a:rPr lang="en-US" sz="3300" dirty="0">
                <a:solidFill>
                  <a:srgbClr val="000000"/>
                </a:solidFill>
                <a:latin typeface="Cambria"/>
              </a:rPr>
              <a:t>     4.4.1   Case of two variables</a:t>
            </a:r>
          </a:p>
          <a:p>
            <a:pPr>
              <a:lnSpc>
                <a:spcPts val="4950"/>
              </a:lnSpc>
            </a:pPr>
            <a:r>
              <a:rPr lang="en-US" sz="3300" dirty="0">
                <a:solidFill>
                  <a:srgbClr val="000000"/>
                </a:solidFill>
                <a:latin typeface="Cambria"/>
              </a:rPr>
              <a:t>     4.4.2   Case of three variables</a:t>
            </a:r>
          </a:p>
          <a:p>
            <a:pPr>
              <a:lnSpc>
                <a:spcPts val="4950"/>
              </a:lnSpc>
            </a:pPr>
            <a:r>
              <a:rPr lang="en-US" sz="3300" dirty="0">
                <a:solidFill>
                  <a:srgbClr val="000000"/>
                </a:solidFill>
                <a:latin typeface="Cambria"/>
              </a:rPr>
              <a:t>     </a:t>
            </a:r>
          </a:p>
          <a:p>
            <a:pPr>
              <a:lnSpc>
                <a:spcPts val="4950"/>
              </a:lnSpc>
            </a:pPr>
            <a:r>
              <a:rPr lang="en-US" sz="3300" dirty="0">
                <a:solidFill>
                  <a:srgbClr val="000000"/>
                </a:solidFill>
                <a:latin typeface="Cambria"/>
              </a:rPr>
              <a:t>     </a:t>
            </a:r>
          </a:p>
        </p:txBody>
      </p:sp>
      <p:sp>
        <p:nvSpPr>
          <p:cNvPr id="7" name="AutoShape 7"/>
          <p:cNvSpPr/>
          <p:nvPr/>
        </p:nvSpPr>
        <p:spPr>
          <a:xfrm flipV="1">
            <a:off x="1963279" y="2094546"/>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845807"/>
            <a:ext cx="16243860" cy="6595386"/>
            <a:chOff x="0" y="0"/>
            <a:chExt cx="3538556" cy="1436736"/>
          </a:xfrm>
        </p:grpSpPr>
        <p:sp>
          <p:nvSpPr>
            <p:cNvPr id="3" name="Freeform 3"/>
            <p:cNvSpPr/>
            <p:nvPr/>
          </p:nvSpPr>
          <p:spPr>
            <a:xfrm>
              <a:off x="0" y="0"/>
              <a:ext cx="3538556" cy="1436736"/>
            </a:xfrm>
            <a:custGeom>
              <a:avLst/>
              <a:gdLst/>
              <a:ahLst/>
              <a:cxnLst/>
              <a:rect l="l" t="t" r="r" b="b"/>
              <a:pathLst>
                <a:path w="3538556" h="1436736">
                  <a:moveTo>
                    <a:pt x="24307" y="0"/>
                  </a:moveTo>
                  <a:lnTo>
                    <a:pt x="3514249" y="0"/>
                  </a:lnTo>
                  <a:cubicBezTo>
                    <a:pt x="3520696" y="0"/>
                    <a:pt x="3526878" y="2561"/>
                    <a:pt x="3531436" y="7119"/>
                  </a:cubicBezTo>
                  <a:cubicBezTo>
                    <a:pt x="3535995" y="11678"/>
                    <a:pt x="3538556" y="17860"/>
                    <a:pt x="3538556" y="24307"/>
                  </a:cubicBezTo>
                  <a:lnTo>
                    <a:pt x="3538556" y="1412429"/>
                  </a:lnTo>
                  <a:cubicBezTo>
                    <a:pt x="3538556" y="1425853"/>
                    <a:pt x="3527673" y="1436736"/>
                    <a:pt x="3514249" y="1436736"/>
                  </a:cubicBezTo>
                  <a:lnTo>
                    <a:pt x="24307" y="1436736"/>
                  </a:lnTo>
                  <a:cubicBezTo>
                    <a:pt x="10883" y="1436736"/>
                    <a:pt x="0" y="1425853"/>
                    <a:pt x="0" y="1412429"/>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4801853" y="4596843"/>
            <a:ext cx="8697554" cy="3634982"/>
          </a:xfrm>
          <a:custGeom>
            <a:avLst/>
            <a:gdLst/>
            <a:ahLst/>
            <a:cxnLst/>
            <a:rect l="l" t="t" r="r" b="b"/>
            <a:pathLst>
              <a:path w="8697554" h="3634982">
                <a:moveTo>
                  <a:pt x="0" y="0"/>
                </a:moveTo>
                <a:lnTo>
                  <a:pt x="8697554" y="0"/>
                </a:lnTo>
                <a:lnTo>
                  <a:pt x="8697554" y="3634982"/>
                </a:lnTo>
                <a:lnTo>
                  <a:pt x="0" y="3634982"/>
                </a:lnTo>
                <a:lnTo>
                  <a:pt x="0" y="0"/>
                </a:lnTo>
                <a:close/>
              </a:path>
            </a:pathLst>
          </a:custGeom>
          <a:blipFill>
            <a:blip r:embed="rId2"/>
            <a:stretch>
              <a:fillRect b="-10467"/>
            </a:stretch>
          </a:blipFill>
        </p:spPr>
        <p:txBody>
          <a:bodyPr/>
          <a:lstStyle/>
          <a:p>
            <a:endParaRPr lang="en-US"/>
          </a:p>
        </p:txBody>
      </p:sp>
      <p:sp>
        <p:nvSpPr>
          <p:cNvPr id="6" name="TextBox 6"/>
          <p:cNvSpPr txBox="1"/>
          <p:nvPr/>
        </p:nvSpPr>
        <p:spPr>
          <a:xfrm>
            <a:off x="1600324" y="1996084"/>
            <a:ext cx="12725521" cy="2493645"/>
          </a:xfrm>
          <a:prstGeom prst="rect">
            <a:avLst/>
          </a:prstGeom>
        </p:spPr>
        <p:txBody>
          <a:bodyPr lIns="0" tIns="0" rIns="0" bIns="0" rtlCol="0" anchor="t">
            <a:spAutoFit/>
          </a:bodyPr>
          <a:lstStyle/>
          <a:p>
            <a:pPr>
              <a:lnSpc>
                <a:spcPts val="4950"/>
              </a:lnSpc>
            </a:pPr>
            <a:r>
              <a:rPr lang="en-US" sz="3300" dirty="0">
                <a:solidFill>
                  <a:srgbClr val="000000"/>
                </a:solidFill>
                <a:latin typeface="Cambria"/>
              </a:rPr>
              <a:t>A logic circuit diagram uses the graphical representation or description of logic gates to represent a logic expression. </a:t>
            </a:r>
            <a:r>
              <a:rPr lang="en-US" sz="3300" dirty="0">
                <a:solidFill>
                  <a:srgbClr val="000000"/>
                </a:solidFill>
                <a:latin typeface="Cambria Bold"/>
              </a:rPr>
              <a:t>An example of logic circuit diagram</a:t>
            </a:r>
            <a:r>
              <a:rPr lang="en-US" sz="3300" dirty="0">
                <a:solidFill>
                  <a:srgbClr val="000000"/>
                </a:solidFill>
                <a:latin typeface="Cambria"/>
              </a:rPr>
              <a:t>, shows below with</a:t>
            </a:r>
            <a:r>
              <a:rPr lang="en-US" sz="3300" dirty="0">
                <a:solidFill>
                  <a:srgbClr val="000000"/>
                </a:solidFill>
                <a:latin typeface="Cambria Bold"/>
              </a:rPr>
              <a:t> three inputs (A, B, and C) and one output (Y)</a:t>
            </a:r>
            <a:r>
              <a:rPr lang="en-US" sz="3300" dirty="0">
                <a:solidFill>
                  <a:srgbClr val="000000"/>
                </a:solidFill>
                <a:latin typeface="Cambria"/>
              </a:rPr>
              <a:t>.</a:t>
            </a:r>
          </a:p>
        </p:txBody>
      </p:sp>
      <p:sp>
        <p:nvSpPr>
          <p:cNvPr id="7" name="TextBox 5">
            <a:extLst>
              <a:ext uri="{FF2B5EF4-FFF2-40B4-BE49-F238E27FC236}">
                <a16:creationId xmlns:a16="http://schemas.microsoft.com/office/drawing/2014/main" id="{4B93FD7A-C9FF-42E3-AB39-6874EB4F837C}"/>
              </a:ext>
            </a:extLst>
          </p:cNvPr>
          <p:cNvSpPr txBox="1"/>
          <p:nvPr/>
        </p:nvSpPr>
        <p:spPr>
          <a:xfrm>
            <a:off x="1600324" y="247697"/>
            <a:ext cx="15011400" cy="1021690"/>
          </a:xfrm>
          <a:prstGeom prst="rect">
            <a:avLst/>
          </a:prstGeom>
        </p:spPr>
        <p:txBody>
          <a:bodyPr wrap="square" lIns="0" tIns="0" rIns="0" bIns="0" rtlCol="0" anchor="t">
            <a:spAutoFit/>
          </a:bodyPr>
          <a:lstStyle/>
          <a:p>
            <a:pPr>
              <a:lnSpc>
                <a:spcPts val="9240"/>
              </a:lnSpc>
              <a:spcBef>
                <a:spcPct val="0"/>
              </a:spcBef>
            </a:pPr>
            <a:r>
              <a:rPr lang="en-US" sz="4800" b="1" dirty="0">
                <a:solidFill>
                  <a:srgbClr val="000000"/>
                </a:solidFill>
                <a:latin typeface="Norwester"/>
              </a:rPr>
              <a:t>4.2 </a:t>
            </a:r>
            <a:r>
              <a:rPr lang="en-US" sz="4800" b="1" dirty="0">
                <a:solidFill>
                  <a:srgbClr val="000000"/>
                </a:solidFill>
                <a:latin typeface="Cambria"/>
              </a:rPr>
              <a:t>CONVERT LOGIC CIRCUITS AS BOOLEAN ALGEBRA</a:t>
            </a:r>
            <a:r>
              <a:rPr lang="en-US" sz="4800" b="1" dirty="0">
                <a:solidFill>
                  <a:srgbClr val="000000"/>
                </a:solidFill>
                <a:latin typeface="Norwester"/>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2070" y="276225"/>
            <a:ext cx="16243860" cy="2027600"/>
            <a:chOff x="0" y="0"/>
            <a:chExt cx="3538556" cy="441691"/>
          </a:xfrm>
        </p:grpSpPr>
        <p:sp>
          <p:nvSpPr>
            <p:cNvPr id="3" name="Freeform 3"/>
            <p:cNvSpPr/>
            <p:nvPr/>
          </p:nvSpPr>
          <p:spPr>
            <a:xfrm>
              <a:off x="0" y="0"/>
              <a:ext cx="3538556" cy="441691"/>
            </a:xfrm>
            <a:custGeom>
              <a:avLst/>
              <a:gdLst/>
              <a:ahLst/>
              <a:cxnLst/>
              <a:rect l="l" t="t" r="r" b="b"/>
              <a:pathLst>
                <a:path w="3538556" h="441691">
                  <a:moveTo>
                    <a:pt x="24307" y="0"/>
                  </a:moveTo>
                  <a:lnTo>
                    <a:pt x="3514249" y="0"/>
                  </a:lnTo>
                  <a:cubicBezTo>
                    <a:pt x="3520696" y="0"/>
                    <a:pt x="3526878" y="2561"/>
                    <a:pt x="3531436" y="7119"/>
                  </a:cubicBezTo>
                  <a:cubicBezTo>
                    <a:pt x="3535995" y="11678"/>
                    <a:pt x="3538556" y="17860"/>
                    <a:pt x="3538556" y="24307"/>
                  </a:cubicBezTo>
                  <a:lnTo>
                    <a:pt x="3538556" y="417385"/>
                  </a:lnTo>
                  <a:cubicBezTo>
                    <a:pt x="3538556" y="430809"/>
                    <a:pt x="3527673" y="441691"/>
                    <a:pt x="3514249" y="441691"/>
                  </a:cubicBezTo>
                  <a:lnTo>
                    <a:pt x="24307" y="441691"/>
                  </a:lnTo>
                  <a:cubicBezTo>
                    <a:pt x="10883" y="441691"/>
                    <a:pt x="0" y="430809"/>
                    <a:pt x="0" y="417385"/>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73845" y="2541950"/>
            <a:ext cx="8085959" cy="7380349"/>
            <a:chOff x="0" y="0"/>
            <a:chExt cx="1761442" cy="1607732"/>
          </a:xfrm>
        </p:grpSpPr>
        <p:sp>
          <p:nvSpPr>
            <p:cNvPr id="6" name="Freeform 6"/>
            <p:cNvSpPr/>
            <p:nvPr/>
          </p:nvSpPr>
          <p:spPr>
            <a:xfrm>
              <a:off x="0" y="0"/>
              <a:ext cx="1761442" cy="1607732"/>
            </a:xfrm>
            <a:custGeom>
              <a:avLst/>
              <a:gdLst/>
              <a:ahLst/>
              <a:cxnLst/>
              <a:rect l="l" t="t" r="r" b="b"/>
              <a:pathLst>
                <a:path w="1761442" h="1607732">
                  <a:moveTo>
                    <a:pt x="48830" y="0"/>
                  </a:moveTo>
                  <a:lnTo>
                    <a:pt x="1712612" y="0"/>
                  </a:lnTo>
                  <a:cubicBezTo>
                    <a:pt x="1725562" y="0"/>
                    <a:pt x="1737982" y="5145"/>
                    <a:pt x="1747140" y="14302"/>
                  </a:cubicBezTo>
                  <a:cubicBezTo>
                    <a:pt x="1756297" y="23459"/>
                    <a:pt x="1761442" y="35880"/>
                    <a:pt x="1761442" y="48830"/>
                  </a:cubicBezTo>
                  <a:lnTo>
                    <a:pt x="1761442" y="1558902"/>
                  </a:lnTo>
                  <a:cubicBezTo>
                    <a:pt x="1761442" y="1585870"/>
                    <a:pt x="1739580" y="1607732"/>
                    <a:pt x="1712612" y="1607732"/>
                  </a:cubicBezTo>
                  <a:lnTo>
                    <a:pt x="48830" y="1607732"/>
                  </a:lnTo>
                  <a:cubicBezTo>
                    <a:pt x="35880" y="1607732"/>
                    <a:pt x="23459" y="1602588"/>
                    <a:pt x="14302" y="1593430"/>
                  </a:cubicBezTo>
                  <a:cubicBezTo>
                    <a:pt x="5145" y="1584273"/>
                    <a:pt x="0" y="1571853"/>
                    <a:pt x="0" y="1558902"/>
                  </a:cubicBezTo>
                  <a:lnTo>
                    <a:pt x="0" y="48830"/>
                  </a:lnTo>
                  <a:cubicBezTo>
                    <a:pt x="0" y="35880"/>
                    <a:pt x="5145" y="23459"/>
                    <a:pt x="14302" y="14302"/>
                  </a:cubicBezTo>
                  <a:cubicBezTo>
                    <a:pt x="23459" y="5145"/>
                    <a:pt x="35880" y="0"/>
                    <a:pt x="48830" y="0"/>
                  </a:cubicBezTo>
                  <a:close/>
                </a:path>
              </a:pathLst>
            </a:custGeom>
            <a:solidFill>
              <a:srgbClr val="FFFFFF"/>
            </a:solidFill>
            <a:ln w="190500">
              <a:solidFill>
                <a:srgbClr val="082A44"/>
              </a:solidFill>
            </a:ln>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364604" y="2541950"/>
            <a:ext cx="7949550" cy="7380349"/>
            <a:chOff x="0" y="0"/>
            <a:chExt cx="1731727" cy="1607732"/>
          </a:xfrm>
        </p:grpSpPr>
        <p:sp>
          <p:nvSpPr>
            <p:cNvPr id="9" name="Freeform 9"/>
            <p:cNvSpPr/>
            <p:nvPr/>
          </p:nvSpPr>
          <p:spPr>
            <a:xfrm>
              <a:off x="0" y="0"/>
              <a:ext cx="1731727" cy="1607732"/>
            </a:xfrm>
            <a:custGeom>
              <a:avLst/>
              <a:gdLst/>
              <a:ahLst/>
              <a:cxnLst/>
              <a:rect l="l" t="t" r="r" b="b"/>
              <a:pathLst>
                <a:path w="1731727" h="1607732">
                  <a:moveTo>
                    <a:pt x="49668" y="0"/>
                  </a:moveTo>
                  <a:lnTo>
                    <a:pt x="1682059" y="0"/>
                  </a:lnTo>
                  <a:cubicBezTo>
                    <a:pt x="1709490" y="0"/>
                    <a:pt x="1731727" y="22237"/>
                    <a:pt x="1731727" y="49668"/>
                  </a:cubicBezTo>
                  <a:lnTo>
                    <a:pt x="1731727" y="1558064"/>
                  </a:lnTo>
                  <a:cubicBezTo>
                    <a:pt x="1731727" y="1571237"/>
                    <a:pt x="1726494" y="1583870"/>
                    <a:pt x="1717179" y="1593185"/>
                  </a:cubicBezTo>
                  <a:cubicBezTo>
                    <a:pt x="1707865" y="1602499"/>
                    <a:pt x="1695231" y="1607732"/>
                    <a:pt x="1682059" y="1607732"/>
                  </a:cubicBezTo>
                  <a:lnTo>
                    <a:pt x="49668" y="1607732"/>
                  </a:lnTo>
                  <a:cubicBezTo>
                    <a:pt x="36495" y="1607732"/>
                    <a:pt x="23862" y="1602499"/>
                    <a:pt x="14547" y="1593185"/>
                  </a:cubicBezTo>
                  <a:cubicBezTo>
                    <a:pt x="5233" y="1583870"/>
                    <a:pt x="0" y="1571237"/>
                    <a:pt x="0" y="1558064"/>
                  </a:cubicBezTo>
                  <a:lnTo>
                    <a:pt x="0" y="49668"/>
                  </a:lnTo>
                  <a:cubicBezTo>
                    <a:pt x="0" y="36495"/>
                    <a:pt x="5233" y="23862"/>
                    <a:pt x="14547" y="14547"/>
                  </a:cubicBezTo>
                  <a:cubicBezTo>
                    <a:pt x="23862" y="5233"/>
                    <a:pt x="36495" y="0"/>
                    <a:pt x="49668" y="0"/>
                  </a:cubicBezTo>
                  <a:close/>
                </a:path>
              </a:pathLst>
            </a:custGeom>
            <a:solidFill>
              <a:srgbClr val="FFFFFF"/>
            </a:solidFill>
            <a:ln w="190500">
              <a:solidFill>
                <a:srgbClr val="082A44"/>
              </a:solidFill>
            </a:ln>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2624054" y="4696495"/>
            <a:ext cx="5439191" cy="2267868"/>
          </a:xfrm>
          <a:custGeom>
            <a:avLst/>
            <a:gdLst/>
            <a:ahLst/>
            <a:cxnLst/>
            <a:rect l="l" t="t" r="r" b="b"/>
            <a:pathLst>
              <a:path w="5439191" h="2267868">
                <a:moveTo>
                  <a:pt x="0" y="0"/>
                </a:moveTo>
                <a:lnTo>
                  <a:pt x="5439191" y="0"/>
                </a:lnTo>
                <a:lnTo>
                  <a:pt x="5439191" y="2267868"/>
                </a:lnTo>
                <a:lnTo>
                  <a:pt x="0" y="2267868"/>
                </a:lnTo>
                <a:lnTo>
                  <a:pt x="0" y="0"/>
                </a:lnTo>
                <a:close/>
              </a:path>
            </a:pathLst>
          </a:custGeom>
          <a:blipFill>
            <a:blip r:embed="rId2"/>
            <a:stretch>
              <a:fillRect t="-7993" b="-7993"/>
            </a:stretch>
          </a:blipFill>
        </p:spPr>
        <p:txBody>
          <a:bodyPr/>
          <a:lstStyle/>
          <a:p>
            <a:endParaRPr lang="en-US"/>
          </a:p>
        </p:txBody>
      </p:sp>
      <p:sp>
        <p:nvSpPr>
          <p:cNvPr id="12" name="Freeform 12"/>
          <p:cNvSpPr/>
          <p:nvPr/>
        </p:nvSpPr>
        <p:spPr>
          <a:xfrm>
            <a:off x="2624054" y="7173422"/>
            <a:ext cx="5576748" cy="2234074"/>
          </a:xfrm>
          <a:custGeom>
            <a:avLst/>
            <a:gdLst/>
            <a:ahLst/>
            <a:cxnLst/>
            <a:rect l="l" t="t" r="r" b="b"/>
            <a:pathLst>
              <a:path w="5576748" h="2234074">
                <a:moveTo>
                  <a:pt x="0" y="0"/>
                </a:moveTo>
                <a:lnTo>
                  <a:pt x="5576747" y="0"/>
                </a:lnTo>
                <a:lnTo>
                  <a:pt x="5576747" y="2234074"/>
                </a:lnTo>
                <a:lnTo>
                  <a:pt x="0" y="2234074"/>
                </a:lnTo>
                <a:lnTo>
                  <a:pt x="0" y="0"/>
                </a:lnTo>
                <a:close/>
              </a:path>
            </a:pathLst>
          </a:custGeom>
          <a:blipFill>
            <a:blip r:embed="rId3"/>
            <a:stretch>
              <a:fillRect t="-2094" b="-21389"/>
            </a:stretch>
          </a:blipFill>
        </p:spPr>
        <p:txBody>
          <a:bodyPr/>
          <a:lstStyle/>
          <a:p>
            <a:endParaRPr lang="en-US"/>
          </a:p>
        </p:txBody>
      </p:sp>
      <p:sp>
        <p:nvSpPr>
          <p:cNvPr id="13" name="TextBox 13"/>
          <p:cNvSpPr txBox="1"/>
          <p:nvPr/>
        </p:nvSpPr>
        <p:spPr>
          <a:xfrm>
            <a:off x="1320411" y="2685114"/>
            <a:ext cx="7330511" cy="5065554"/>
          </a:xfrm>
          <a:prstGeom prst="rect">
            <a:avLst/>
          </a:prstGeom>
        </p:spPr>
        <p:txBody>
          <a:bodyPr lIns="0" tIns="0" rIns="0" bIns="0" rtlCol="0" anchor="t">
            <a:spAutoFit/>
          </a:bodyPr>
          <a:lstStyle/>
          <a:p>
            <a:pPr marL="356235" lvl="1">
              <a:lnSpc>
                <a:spcPts val="4950"/>
              </a:lnSpc>
            </a:pPr>
            <a:r>
              <a:rPr lang="en-US" sz="3300" dirty="0">
                <a:solidFill>
                  <a:srgbClr val="000000"/>
                </a:solidFill>
                <a:latin typeface="Cambria"/>
              </a:rPr>
              <a:t>1    Express the output Y as a Boolean  	expression in the inputs A, B and C 	for the logic circuit below:</a:t>
            </a:r>
          </a:p>
          <a:p>
            <a:pPr>
              <a:lnSpc>
                <a:spcPts val="4950"/>
              </a:lnSpc>
            </a:pPr>
            <a:r>
              <a:rPr lang="en-US" sz="3300" dirty="0">
                <a:solidFill>
                  <a:srgbClr val="000000"/>
                </a:solidFill>
                <a:latin typeface="Cambria"/>
              </a:rPr>
              <a:t>       a)</a:t>
            </a:r>
          </a:p>
          <a:p>
            <a:pPr>
              <a:lnSpc>
                <a:spcPts val="4950"/>
              </a:lnSpc>
            </a:pPr>
            <a:endParaRPr lang="en-US" sz="3300" dirty="0">
              <a:solidFill>
                <a:srgbClr val="000000"/>
              </a:solidFill>
              <a:latin typeface="Cambria"/>
            </a:endParaRPr>
          </a:p>
          <a:p>
            <a:pPr>
              <a:lnSpc>
                <a:spcPts val="4950"/>
              </a:lnSpc>
            </a:pPr>
            <a:endParaRPr lang="en-US" sz="3300" dirty="0">
              <a:solidFill>
                <a:srgbClr val="000000"/>
              </a:solidFill>
              <a:latin typeface="Cambria"/>
            </a:endParaRPr>
          </a:p>
          <a:p>
            <a:pPr>
              <a:lnSpc>
                <a:spcPts val="4950"/>
              </a:lnSpc>
            </a:pPr>
            <a:endParaRPr lang="en-US" sz="3300" dirty="0">
              <a:solidFill>
                <a:srgbClr val="000000"/>
              </a:solidFill>
              <a:latin typeface="Cambria"/>
            </a:endParaRPr>
          </a:p>
          <a:p>
            <a:pPr>
              <a:lnSpc>
                <a:spcPts val="4950"/>
              </a:lnSpc>
            </a:pPr>
            <a:r>
              <a:rPr lang="en-US" sz="3300" dirty="0">
                <a:solidFill>
                  <a:srgbClr val="000000"/>
                </a:solidFill>
                <a:latin typeface="Cambria"/>
              </a:rPr>
              <a:t>       b)</a:t>
            </a:r>
          </a:p>
        </p:txBody>
      </p:sp>
      <p:sp>
        <p:nvSpPr>
          <p:cNvPr id="14" name="TextBox 14"/>
          <p:cNvSpPr txBox="1"/>
          <p:nvPr/>
        </p:nvSpPr>
        <p:spPr>
          <a:xfrm>
            <a:off x="1684664" y="673973"/>
            <a:ext cx="14958964" cy="1137285"/>
          </a:xfrm>
          <a:prstGeom prst="rect">
            <a:avLst/>
          </a:prstGeom>
        </p:spPr>
        <p:txBody>
          <a:bodyPr lIns="0" tIns="0" rIns="0" bIns="0" rtlCol="0" anchor="t">
            <a:spAutoFit/>
          </a:bodyPr>
          <a:lstStyle/>
          <a:p>
            <a:pPr algn="ctr">
              <a:lnSpc>
                <a:spcPts val="9240"/>
              </a:lnSpc>
              <a:spcBef>
                <a:spcPct val="0"/>
              </a:spcBef>
            </a:pPr>
            <a:r>
              <a:rPr lang="en-US" sz="6600">
                <a:solidFill>
                  <a:srgbClr val="000000"/>
                </a:solidFill>
                <a:latin typeface="Norwester"/>
              </a:rPr>
              <a:t>Example 2C</a:t>
            </a:r>
          </a:p>
        </p:txBody>
      </p:sp>
      <p:sp>
        <p:nvSpPr>
          <p:cNvPr id="15" name="TextBox 15"/>
          <p:cNvSpPr txBox="1"/>
          <p:nvPr/>
        </p:nvSpPr>
        <p:spPr>
          <a:xfrm>
            <a:off x="9789212" y="2685114"/>
            <a:ext cx="7100335" cy="5008245"/>
          </a:xfrm>
          <a:prstGeom prst="rect">
            <a:avLst/>
          </a:prstGeom>
        </p:spPr>
        <p:txBody>
          <a:bodyPr lIns="0" tIns="0" rIns="0" bIns="0" rtlCol="0" anchor="t">
            <a:spAutoFit/>
          </a:bodyPr>
          <a:lstStyle/>
          <a:p>
            <a:pPr>
              <a:lnSpc>
                <a:spcPts val="4950"/>
              </a:lnSpc>
            </a:pPr>
            <a:r>
              <a:rPr lang="en-US" sz="3300">
                <a:solidFill>
                  <a:srgbClr val="000000"/>
                </a:solidFill>
                <a:latin typeface="Cambria"/>
              </a:rPr>
              <a:t>      2. Draw a logic circuit </a:t>
            </a:r>
          </a:p>
          <a:p>
            <a:pPr>
              <a:lnSpc>
                <a:spcPts val="4950"/>
              </a:lnSpc>
            </a:pPr>
            <a:r>
              <a:rPr lang="en-US" sz="3300">
                <a:solidFill>
                  <a:srgbClr val="000000"/>
                </a:solidFill>
                <a:latin typeface="Cambria"/>
              </a:rPr>
              <a:t>          corresponding to the Boolean </a:t>
            </a:r>
          </a:p>
          <a:p>
            <a:pPr>
              <a:lnSpc>
                <a:spcPts val="4950"/>
              </a:lnSpc>
            </a:pPr>
            <a:r>
              <a:rPr lang="en-US" sz="3300">
                <a:solidFill>
                  <a:srgbClr val="000000"/>
                </a:solidFill>
                <a:latin typeface="Cambria"/>
              </a:rPr>
              <a:t>          expression: </a:t>
            </a:r>
          </a:p>
          <a:p>
            <a:pPr>
              <a:lnSpc>
                <a:spcPts val="4950"/>
              </a:lnSpc>
            </a:pPr>
            <a:r>
              <a:rPr lang="en-US" sz="3300">
                <a:solidFill>
                  <a:srgbClr val="000000"/>
                </a:solidFill>
                <a:latin typeface="Cambria"/>
              </a:rPr>
              <a:t>          a) Y = AB+𝐴𝐶</a:t>
            </a:r>
          </a:p>
          <a:p>
            <a:pPr>
              <a:lnSpc>
                <a:spcPts val="4950"/>
              </a:lnSpc>
            </a:pPr>
            <a:endParaRPr lang="en-US" sz="3300">
              <a:solidFill>
                <a:srgbClr val="000000"/>
              </a:solidFill>
              <a:latin typeface="Cambria"/>
            </a:endParaRPr>
          </a:p>
          <a:p>
            <a:pPr>
              <a:lnSpc>
                <a:spcPts val="4950"/>
              </a:lnSpc>
            </a:pPr>
            <a:endParaRPr lang="en-US" sz="3300">
              <a:solidFill>
                <a:srgbClr val="000000"/>
              </a:solidFill>
              <a:latin typeface="Cambria"/>
            </a:endParaRPr>
          </a:p>
          <a:p>
            <a:pPr>
              <a:lnSpc>
                <a:spcPts val="4950"/>
              </a:lnSpc>
            </a:pPr>
            <a:endParaRPr lang="en-US" sz="3300">
              <a:solidFill>
                <a:srgbClr val="000000"/>
              </a:solidFill>
              <a:latin typeface="Cambria"/>
            </a:endParaRPr>
          </a:p>
          <a:p>
            <a:pPr>
              <a:lnSpc>
                <a:spcPts val="4950"/>
              </a:lnSpc>
            </a:pPr>
            <a:r>
              <a:rPr lang="en-US" sz="3300">
                <a:solidFill>
                  <a:srgbClr val="000000"/>
                </a:solidFill>
                <a:latin typeface="Cambria"/>
              </a:rPr>
              <a:t>          b) Y=(x + y)𝑥</a:t>
            </a:r>
          </a:p>
        </p:txBody>
      </p:sp>
      <p:sp>
        <p:nvSpPr>
          <p:cNvPr id="16" name="AutoShape 16"/>
          <p:cNvSpPr/>
          <p:nvPr/>
        </p:nvSpPr>
        <p:spPr>
          <a:xfrm>
            <a:off x="12809616" y="7337637"/>
            <a:ext cx="284100" cy="0"/>
          </a:xfrm>
          <a:prstGeom prst="line">
            <a:avLst/>
          </a:prstGeom>
          <a:ln w="38100" cap="flat">
            <a:solidFill>
              <a:srgbClr val="000000"/>
            </a:solidFill>
            <a:prstDash val="solid"/>
            <a:headEnd type="none" w="sm" len="sm"/>
            <a:tailEnd type="none" w="sm" len="sm"/>
          </a:ln>
        </p:spPr>
        <p:txBody>
          <a:bodyPr/>
          <a:lstStyle/>
          <a:p>
            <a:endParaRPr lang="en-US"/>
          </a:p>
        </p:txBody>
      </p:sp>
      <p:sp>
        <p:nvSpPr>
          <p:cNvPr id="17" name="AutoShape 17"/>
          <p:cNvSpPr/>
          <p:nvPr/>
        </p:nvSpPr>
        <p:spPr>
          <a:xfrm>
            <a:off x="12611959" y="4715545"/>
            <a:ext cx="481758" cy="3810"/>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58239" y="-1390546"/>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solidFill>
              <a:srgbClr val="FFFFFF"/>
            </a:solidFill>
            <a:ln w="2286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r>
                <a:rPr lang="en-US" sz="1899">
                  <a:solidFill>
                    <a:srgbClr val="FFFFFF"/>
                  </a:solidFill>
                  <a:latin typeface="Aileron Thin"/>
                </a:rPr>
                <a:t>p\to q</a:t>
              </a:r>
            </a:p>
          </p:txBody>
        </p:sp>
      </p:grpSp>
      <p:sp>
        <p:nvSpPr>
          <p:cNvPr id="5" name="TextBox 5"/>
          <p:cNvSpPr txBox="1"/>
          <p:nvPr/>
        </p:nvSpPr>
        <p:spPr>
          <a:xfrm>
            <a:off x="1962860" y="2315720"/>
            <a:ext cx="11745707" cy="7630359"/>
          </a:xfrm>
          <a:prstGeom prst="rect">
            <a:avLst/>
          </a:prstGeom>
        </p:spPr>
        <p:txBody>
          <a:bodyPr lIns="0" tIns="0" rIns="0" bIns="0" rtlCol="0" anchor="t">
            <a:spAutoFit/>
          </a:bodyPr>
          <a:lstStyle/>
          <a:p>
            <a:pPr marL="356235" lvl="1">
              <a:lnSpc>
                <a:spcPts val="4950"/>
              </a:lnSpc>
            </a:pPr>
            <a:r>
              <a:rPr lang="en-US" sz="3300" dirty="0">
                <a:solidFill>
                  <a:srgbClr val="000000"/>
                </a:solidFill>
                <a:latin typeface="Cambria"/>
              </a:rPr>
              <a:t>1.Find the output of the given circuits:</a:t>
            </a:r>
          </a:p>
          <a:p>
            <a:pPr>
              <a:lnSpc>
                <a:spcPts val="4950"/>
              </a:lnSpc>
            </a:pPr>
            <a:r>
              <a:rPr lang="en-US" sz="3300" dirty="0">
                <a:solidFill>
                  <a:srgbClr val="000000"/>
                </a:solidFill>
                <a:latin typeface="Cambria"/>
              </a:rPr>
              <a:t>        a)</a:t>
            </a:r>
          </a:p>
          <a:p>
            <a:pPr>
              <a:lnSpc>
                <a:spcPts val="4950"/>
              </a:lnSpc>
            </a:pPr>
            <a:endParaRPr lang="en-US" sz="3300" dirty="0">
              <a:solidFill>
                <a:srgbClr val="000000"/>
              </a:solidFill>
              <a:latin typeface="Cambria"/>
            </a:endParaRPr>
          </a:p>
          <a:p>
            <a:pPr>
              <a:lnSpc>
                <a:spcPts val="4950"/>
              </a:lnSpc>
            </a:pPr>
            <a:endParaRPr lang="en-US" sz="3300" dirty="0">
              <a:solidFill>
                <a:srgbClr val="000000"/>
              </a:solidFill>
              <a:latin typeface="Cambria"/>
            </a:endParaRPr>
          </a:p>
          <a:p>
            <a:pPr>
              <a:lnSpc>
                <a:spcPts val="4950"/>
              </a:lnSpc>
            </a:pPr>
            <a:r>
              <a:rPr lang="en-US" sz="3300" dirty="0">
                <a:solidFill>
                  <a:srgbClr val="000000"/>
                </a:solidFill>
                <a:latin typeface="Cambria"/>
              </a:rPr>
              <a:t>        b)</a:t>
            </a:r>
          </a:p>
          <a:p>
            <a:pPr>
              <a:lnSpc>
                <a:spcPts val="4950"/>
              </a:lnSpc>
            </a:pPr>
            <a:endParaRPr lang="en-US" sz="3300" dirty="0">
              <a:solidFill>
                <a:srgbClr val="000000"/>
              </a:solidFill>
              <a:latin typeface="Cambria"/>
            </a:endParaRPr>
          </a:p>
          <a:p>
            <a:pPr>
              <a:lnSpc>
                <a:spcPts val="4950"/>
              </a:lnSpc>
            </a:pPr>
            <a:endParaRPr lang="en-US" sz="3300" dirty="0">
              <a:solidFill>
                <a:srgbClr val="000000"/>
              </a:solidFill>
              <a:latin typeface="Cambria"/>
            </a:endParaRPr>
          </a:p>
          <a:p>
            <a:pPr>
              <a:lnSpc>
                <a:spcPts val="4950"/>
              </a:lnSpc>
            </a:pPr>
            <a:r>
              <a:rPr lang="en-US" sz="3300" dirty="0">
                <a:solidFill>
                  <a:srgbClr val="000000"/>
                </a:solidFill>
                <a:latin typeface="Cambria"/>
              </a:rPr>
              <a:t>    2.Draw a logic circuit corresponding to the Boolean expression: </a:t>
            </a:r>
          </a:p>
          <a:p>
            <a:pPr>
              <a:lnSpc>
                <a:spcPts val="4950"/>
              </a:lnSpc>
            </a:pPr>
            <a:r>
              <a:rPr lang="en-US" sz="3300" dirty="0">
                <a:solidFill>
                  <a:srgbClr val="000000"/>
                </a:solidFill>
                <a:latin typeface="Cambria"/>
              </a:rPr>
              <a:t>        a) Y = (A+B)C </a:t>
            </a:r>
          </a:p>
          <a:p>
            <a:pPr>
              <a:lnSpc>
                <a:spcPts val="4950"/>
              </a:lnSpc>
            </a:pPr>
            <a:r>
              <a:rPr lang="en-US" sz="3300" dirty="0">
                <a:solidFill>
                  <a:srgbClr val="000000"/>
                </a:solidFill>
                <a:latin typeface="Cambria"/>
              </a:rPr>
              <a:t>        b) Y = 𝐴 + 𝐵𝐶 + 𝐷 </a:t>
            </a:r>
          </a:p>
          <a:p>
            <a:pPr>
              <a:lnSpc>
                <a:spcPts val="4950"/>
              </a:lnSpc>
            </a:pPr>
            <a:r>
              <a:rPr lang="en-US" sz="3300" dirty="0">
                <a:solidFill>
                  <a:srgbClr val="000000"/>
                </a:solidFill>
                <a:latin typeface="Cambria"/>
              </a:rPr>
              <a:t>        c) A + BC + B</a:t>
            </a:r>
          </a:p>
          <a:p>
            <a:pPr>
              <a:lnSpc>
                <a:spcPts val="4950"/>
              </a:lnSpc>
            </a:pPr>
            <a:r>
              <a:rPr lang="en-US" sz="3300" dirty="0">
                <a:solidFill>
                  <a:srgbClr val="000000"/>
                </a:solidFill>
                <a:latin typeface="Cambria"/>
              </a:rPr>
              <a:t>        d) Y = A′B + A + C</a:t>
            </a:r>
          </a:p>
        </p:txBody>
      </p:sp>
      <p:sp>
        <p:nvSpPr>
          <p:cNvPr id="6" name="AutoShape 6"/>
          <p:cNvSpPr/>
          <p:nvPr/>
        </p:nvSpPr>
        <p:spPr>
          <a:xfrm flipV="1">
            <a:off x="1963279" y="2094546"/>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7" name="Freeform 7"/>
          <p:cNvSpPr/>
          <p:nvPr/>
        </p:nvSpPr>
        <p:spPr>
          <a:xfrm>
            <a:off x="3430027" y="3053701"/>
            <a:ext cx="4405686" cy="1794255"/>
          </a:xfrm>
          <a:custGeom>
            <a:avLst/>
            <a:gdLst/>
            <a:ahLst/>
            <a:cxnLst/>
            <a:rect l="l" t="t" r="r" b="b"/>
            <a:pathLst>
              <a:path w="4405686" h="1794255">
                <a:moveTo>
                  <a:pt x="0" y="0"/>
                </a:moveTo>
                <a:lnTo>
                  <a:pt x="4405686" y="0"/>
                </a:lnTo>
                <a:lnTo>
                  <a:pt x="4405686" y="1794255"/>
                </a:lnTo>
                <a:lnTo>
                  <a:pt x="0" y="1794255"/>
                </a:lnTo>
                <a:lnTo>
                  <a:pt x="0" y="0"/>
                </a:lnTo>
                <a:close/>
              </a:path>
            </a:pathLst>
          </a:custGeom>
          <a:blipFill>
            <a:blip r:embed="rId2"/>
            <a:stretch>
              <a:fillRect l="-2633" t="-7391" r="-4703" b="-16168"/>
            </a:stretch>
          </a:blipFill>
        </p:spPr>
        <p:txBody>
          <a:bodyPr/>
          <a:lstStyle/>
          <a:p>
            <a:endParaRPr lang="en-US"/>
          </a:p>
        </p:txBody>
      </p:sp>
      <p:sp>
        <p:nvSpPr>
          <p:cNvPr id="8" name="Freeform 8"/>
          <p:cNvSpPr/>
          <p:nvPr/>
        </p:nvSpPr>
        <p:spPr>
          <a:xfrm>
            <a:off x="3313738" y="4847956"/>
            <a:ext cx="4521975" cy="2096174"/>
          </a:xfrm>
          <a:custGeom>
            <a:avLst/>
            <a:gdLst/>
            <a:ahLst/>
            <a:cxnLst/>
            <a:rect l="l" t="t" r="r" b="b"/>
            <a:pathLst>
              <a:path w="4521975" h="2096174">
                <a:moveTo>
                  <a:pt x="0" y="0"/>
                </a:moveTo>
                <a:lnTo>
                  <a:pt x="4521975" y="0"/>
                </a:lnTo>
                <a:lnTo>
                  <a:pt x="4521975" y="2096174"/>
                </a:lnTo>
                <a:lnTo>
                  <a:pt x="0" y="2096174"/>
                </a:lnTo>
                <a:lnTo>
                  <a:pt x="0" y="0"/>
                </a:lnTo>
                <a:close/>
              </a:path>
            </a:pathLst>
          </a:custGeom>
          <a:blipFill>
            <a:blip r:embed="rId3"/>
            <a:stretch>
              <a:fillRect r="-2132"/>
            </a:stretch>
          </a:blipFill>
        </p:spPr>
        <p:txBody>
          <a:bodyPr/>
          <a:lstStyle/>
          <a:p>
            <a:endParaRPr lang="en-US"/>
          </a:p>
        </p:txBody>
      </p:sp>
      <p:sp>
        <p:nvSpPr>
          <p:cNvPr id="9" name="TextBox 9"/>
          <p:cNvSpPr txBox="1"/>
          <p:nvPr/>
        </p:nvSpPr>
        <p:spPr>
          <a:xfrm>
            <a:off x="1962860" y="895350"/>
            <a:ext cx="12372703"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Exercise C</a:t>
            </a:r>
          </a:p>
        </p:txBody>
      </p:sp>
      <p:sp>
        <p:nvSpPr>
          <p:cNvPr id="10" name="AutoShape 10"/>
          <p:cNvSpPr/>
          <p:nvPr/>
        </p:nvSpPr>
        <p:spPr>
          <a:xfrm>
            <a:off x="5513519" y="8137929"/>
            <a:ext cx="217664" cy="0"/>
          </a:xfrm>
          <a:prstGeom prst="line">
            <a:avLst/>
          </a:prstGeom>
          <a:ln w="38100" cap="flat">
            <a:solidFill>
              <a:srgbClr val="000000"/>
            </a:solidFill>
            <a:prstDash val="solid"/>
            <a:headEnd type="none" w="sm" len="sm"/>
            <a:tailEnd type="none" w="sm" len="sm"/>
          </a:ln>
        </p:spPr>
        <p:txBody>
          <a:bodyPr/>
          <a:lstStyle/>
          <a:p>
            <a:endParaRPr lang="en-US"/>
          </a:p>
        </p:txBody>
      </p:sp>
      <p:sp>
        <p:nvSpPr>
          <p:cNvPr id="11" name="AutoShape 11"/>
          <p:cNvSpPr/>
          <p:nvPr/>
        </p:nvSpPr>
        <p:spPr>
          <a:xfrm>
            <a:off x="3080966" y="8769057"/>
            <a:ext cx="1288864" cy="0"/>
          </a:xfrm>
          <a:prstGeom prst="line">
            <a:avLst/>
          </a:prstGeom>
          <a:ln w="38100" cap="flat">
            <a:solidFill>
              <a:srgbClr val="000000"/>
            </a:solidFill>
            <a:prstDash val="solid"/>
            <a:headEnd type="none" w="sm" len="sm"/>
            <a:tailEnd type="none" w="sm" len="sm"/>
          </a:ln>
        </p:spPr>
        <p:txBody>
          <a:bodyPr/>
          <a:lstStyle/>
          <a:p>
            <a:endParaRPr lang="en-US"/>
          </a:p>
        </p:txBody>
      </p:sp>
      <p:sp>
        <p:nvSpPr>
          <p:cNvPr id="12" name="AutoShape 12"/>
          <p:cNvSpPr/>
          <p:nvPr/>
        </p:nvSpPr>
        <p:spPr>
          <a:xfrm>
            <a:off x="4870438" y="9370938"/>
            <a:ext cx="970200" cy="0"/>
          </a:xfrm>
          <a:prstGeom prst="line">
            <a:avLst/>
          </a:prstGeom>
          <a:ln w="38100" cap="flat">
            <a:solidFill>
              <a:srgbClr val="000000"/>
            </a:solidFill>
            <a:prstDash val="solid"/>
            <a:headEnd type="none" w="sm" len="sm"/>
            <a:tailEnd type="none" w="sm" len="sm"/>
          </a:ln>
        </p:spPr>
        <p:txBody>
          <a:bodyPr/>
          <a:lstStyle/>
          <a:p>
            <a:endParaRPr lang="en-US"/>
          </a:p>
        </p:txBody>
      </p:sp>
      <p:sp>
        <p:nvSpPr>
          <p:cNvPr id="13" name="AutoShape 13"/>
          <p:cNvSpPr/>
          <p:nvPr/>
        </p:nvSpPr>
        <p:spPr>
          <a:xfrm>
            <a:off x="3846629" y="9370938"/>
            <a:ext cx="651496" cy="0"/>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90185" y="0"/>
            <a:ext cx="16243860" cy="2717857"/>
            <a:chOff x="0" y="0"/>
            <a:chExt cx="3538556" cy="592057"/>
          </a:xfrm>
        </p:grpSpPr>
        <p:sp>
          <p:nvSpPr>
            <p:cNvPr id="3" name="Freeform 3"/>
            <p:cNvSpPr/>
            <p:nvPr/>
          </p:nvSpPr>
          <p:spPr>
            <a:xfrm>
              <a:off x="0" y="0"/>
              <a:ext cx="3538556" cy="592057"/>
            </a:xfrm>
            <a:custGeom>
              <a:avLst/>
              <a:gdLst/>
              <a:ahLst/>
              <a:cxnLst/>
              <a:rect l="l" t="t" r="r" b="b"/>
              <a:pathLst>
                <a:path w="3538556" h="592057">
                  <a:moveTo>
                    <a:pt x="24307" y="0"/>
                  </a:moveTo>
                  <a:lnTo>
                    <a:pt x="3514249" y="0"/>
                  </a:lnTo>
                  <a:cubicBezTo>
                    <a:pt x="3520696" y="0"/>
                    <a:pt x="3526878" y="2561"/>
                    <a:pt x="3531436" y="7119"/>
                  </a:cubicBezTo>
                  <a:cubicBezTo>
                    <a:pt x="3535995" y="11678"/>
                    <a:pt x="3538556" y="17860"/>
                    <a:pt x="3538556" y="24307"/>
                  </a:cubicBezTo>
                  <a:lnTo>
                    <a:pt x="3538556" y="567750"/>
                  </a:lnTo>
                  <a:cubicBezTo>
                    <a:pt x="3538556" y="581174"/>
                    <a:pt x="3527673" y="592057"/>
                    <a:pt x="3514249" y="592057"/>
                  </a:cubicBezTo>
                  <a:lnTo>
                    <a:pt x="24307" y="592057"/>
                  </a:lnTo>
                  <a:cubicBezTo>
                    <a:pt x="10883" y="592057"/>
                    <a:pt x="0" y="581174"/>
                    <a:pt x="0" y="567750"/>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2943930"/>
            <a:ext cx="8085959" cy="7343070"/>
            <a:chOff x="0" y="0"/>
            <a:chExt cx="1761442" cy="1613585"/>
          </a:xfrm>
        </p:grpSpPr>
        <p:sp>
          <p:nvSpPr>
            <p:cNvPr id="6" name="Freeform 6"/>
            <p:cNvSpPr/>
            <p:nvPr/>
          </p:nvSpPr>
          <p:spPr>
            <a:xfrm>
              <a:off x="0" y="0"/>
              <a:ext cx="1761442" cy="1613585"/>
            </a:xfrm>
            <a:custGeom>
              <a:avLst/>
              <a:gdLst/>
              <a:ahLst/>
              <a:cxnLst/>
              <a:rect l="l" t="t" r="r" b="b"/>
              <a:pathLst>
                <a:path w="1761442" h="1613585">
                  <a:moveTo>
                    <a:pt x="48830" y="0"/>
                  </a:moveTo>
                  <a:lnTo>
                    <a:pt x="1712612" y="0"/>
                  </a:lnTo>
                  <a:cubicBezTo>
                    <a:pt x="1725562" y="0"/>
                    <a:pt x="1737982" y="5145"/>
                    <a:pt x="1747140" y="14302"/>
                  </a:cubicBezTo>
                  <a:cubicBezTo>
                    <a:pt x="1756297" y="23459"/>
                    <a:pt x="1761442" y="35880"/>
                    <a:pt x="1761442" y="48830"/>
                  </a:cubicBezTo>
                  <a:lnTo>
                    <a:pt x="1761442" y="1564755"/>
                  </a:lnTo>
                  <a:cubicBezTo>
                    <a:pt x="1761442" y="1577706"/>
                    <a:pt x="1756297" y="1590126"/>
                    <a:pt x="1747140" y="1599283"/>
                  </a:cubicBezTo>
                  <a:cubicBezTo>
                    <a:pt x="1737982" y="1608441"/>
                    <a:pt x="1725562" y="1613585"/>
                    <a:pt x="1712612" y="1613585"/>
                  </a:cubicBezTo>
                  <a:lnTo>
                    <a:pt x="48830" y="1613585"/>
                  </a:lnTo>
                  <a:cubicBezTo>
                    <a:pt x="35880" y="1613585"/>
                    <a:pt x="23459" y="1608441"/>
                    <a:pt x="14302" y="1599283"/>
                  </a:cubicBezTo>
                  <a:cubicBezTo>
                    <a:pt x="5145" y="1590126"/>
                    <a:pt x="0" y="1577706"/>
                    <a:pt x="0" y="1564755"/>
                  </a:cubicBezTo>
                  <a:lnTo>
                    <a:pt x="0" y="48830"/>
                  </a:lnTo>
                  <a:cubicBezTo>
                    <a:pt x="0" y="35880"/>
                    <a:pt x="5145" y="23459"/>
                    <a:pt x="14302" y="14302"/>
                  </a:cubicBezTo>
                  <a:cubicBezTo>
                    <a:pt x="23459" y="5145"/>
                    <a:pt x="35880" y="0"/>
                    <a:pt x="48830" y="0"/>
                  </a:cubicBezTo>
                  <a:close/>
                </a:path>
              </a:pathLst>
            </a:custGeom>
            <a:solidFill>
              <a:srgbClr val="FFFFFF"/>
            </a:solidFill>
            <a:ln w="190500">
              <a:solidFill>
                <a:srgbClr val="082A44"/>
              </a:solidFill>
            </a:ln>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384494" y="2943930"/>
            <a:ext cx="7949550" cy="7343070"/>
            <a:chOff x="0" y="0"/>
            <a:chExt cx="1731727" cy="1599611"/>
          </a:xfrm>
        </p:grpSpPr>
        <p:sp>
          <p:nvSpPr>
            <p:cNvPr id="9" name="Freeform 9"/>
            <p:cNvSpPr/>
            <p:nvPr/>
          </p:nvSpPr>
          <p:spPr>
            <a:xfrm>
              <a:off x="0" y="0"/>
              <a:ext cx="1731727" cy="1599611"/>
            </a:xfrm>
            <a:custGeom>
              <a:avLst/>
              <a:gdLst/>
              <a:ahLst/>
              <a:cxnLst/>
              <a:rect l="l" t="t" r="r" b="b"/>
              <a:pathLst>
                <a:path w="1731727" h="1599611">
                  <a:moveTo>
                    <a:pt x="49668" y="0"/>
                  </a:moveTo>
                  <a:lnTo>
                    <a:pt x="1682059" y="0"/>
                  </a:lnTo>
                  <a:cubicBezTo>
                    <a:pt x="1709490" y="0"/>
                    <a:pt x="1731727" y="22237"/>
                    <a:pt x="1731727" y="49668"/>
                  </a:cubicBezTo>
                  <a:lnTo>
                    <a:pt x="1731727" y="1549943"/>
                  </a:lnTo>
                  <a:cubicBezTo>
                    <a:pt x="1731727" y="1563116"/>
                    <a:pt x="1726494" y="1575749"/>
                    <a:pt x="1717179" y="1585064"/>
                  </a:cubicBezTo>
                  <a:cubicBezTo>
                    <a:pt x="1707865" y="1594378"/>
                    <a:pt x="1695231" y="1599611"/>
                    <a:pt x="1682059" y="1599611"/>
                  </a:cubicBezTo>
                  <a:lnTo>
                    <a:pt x="49668" y="1599611"/>
                  </a:lnTo>
                  <a:cubicBezTo>
                    <a:pt x="22237" y="1599611"/>
                    <a:pt x="0" y="1577374"/>
                    <a:pt x="0" y="1549943"/>
                  </a:cubicBezTo>
                  <a:lnTo>
                    <a:pt x="0" y="49668"/>
                  </a:lnTo>
                  <a:cubicBezTo>
                    <a:pt x="0" y="36495"/>
                    <a:pt x="5233" y="23862"/>
                    <a:pt x="14547" y="14547"/>
                  </a:cubicBezTo>
                  <a:cubicBezTo>
                    <a:pt x="23862" y="5233"/>
                    <a:pt x="36495" y="0"/>
                    <a:pt x="49668" y="0"/>
                  </a:cubicBezTo>
                  <a:close/>
                </a:path>
              </a:pathLst>
            </a:custGeom>
            <a:solidFill>
              <a:srgbClr val="FFFFFF"/>
            </a:solidFill>
            <a:ln w="190500">
              <a:solidFill>
                <a:srgbClr val="082A44"/>
              </a:solidFill>
            </a:ln>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2898099" y="3775699"/>
            <a:ext cx="4347161" cy="1246001"/>
          </a:xfrm>
          <a:custGeom>
            <a:avLst/>
            <a:gdLst/>
            <a:ahLst/>
            <a:cxnLst/>
            <a:rect l="l" t="t" r="r" b="b"/>
            <a:pathLst>
              <a:path w="4347161" h="1246001">
                <a:moveTo>
                  <a:pt x="0" y="0"/>
                </a:moveTo>
                <a:lnTo>
                  <a:pt x="4347161" y="0"/>
                </a:lnTo>
                <a:lnTo>
                  <a:pt x="4347161" y="1246002"/>
                </a:lnTo>
                <a:lnTo>
                  <a:pt x="0" y="1246002"/>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1538493" y="3175846"/>
            <a:ext cx="7066373" cy="6964680"/>
          </a:xfrm>
          <a:prstGeom prst="rect">
            <a:avLst/>
          </a:prstGeom>
        </p:spPr>
        <p:txBody>
          <a:bodyPr lIns="0" tIns="0" rIns="0" bIns="0" rtlCol="0" anchor="t">
            <a:spAutoFit/>
          </a:bodyPr>
          <a:lstStyle/>
          <a:p>
            <a:pPr>
              <a:lnSpc>
                <a:spcPts val="4620"/>
              </a:lnSpc>
            </a:pPr>
            <a:endParaRPr/>
          </a:p>
          <a:p>
            <a:pPr>
              <a:lnSpc>
                <a:spcPts val="4620"/>
              </a:lnSpc>
            </a:pPr>
            <a:endParaRPr/>
          </a:p>
          <a:p>
            <a:pPr>
              <a:lnSpc>
                <a:spcPts val="4620"/>
              </a:lnSpc>
            </a:pPr>
            <a:endParaRPr/>
          </a:p>
          <a:p>
            <a:pPr marL="712470" lvl="1" indent="-356235">
              <a:lnSpc>
                <a:spcPts val="4620"/>
              </a:lnSpc>
              <a:buFont typeface="Arial"/>
              <a:buChar char="•"/>
            </a:pPr>
            <a:r>
              <a:rPr lang="en-US" sz="3300">
                <a:solidFill>
                  <a:srgbClr val="000000"/>
                </a:solidFill>
                <a:latin typeface="Cambria"/>
              </a:rPr>
              <a:t>Inputs: A and B; Output:𝐴𝐵 </a:t>
            </a:r>
          </a:p>
          <a:p>
            <a:pPr>
              <a:lnSpc>
                <a:spcPts val="4620"/>
              </a:lnSpc>
            </a:pPr>
            <a:r>
              <a:rPr lang="en-US" sz="3300">
                <a:solidFill>
                  <a:srgbClr val="000000"/>
                </a:solidFill>
                <a:latin typeface="Cambria"/>
              </a:rPr>
              <a:t>       </a:t>
            </a:r>
            <a:r>
              <a:rPr lang="en-US" sz="3300">
                <a:solidFill>
                  <a:srgbClr val="000000"/>
                </a:solidFill>
                <a:latin typeface="Cambria Bold"/>
              </a:rPr>
              <a:t> *AND gate</a:t>
            </a:r>
            <a:r>
              <a:rPr lang="en-US" sz="3300">
                <a:solidFill>
                  <a:srgbClr val="000000"/>
                </a:solidFill>
                <a:latin typeface="Cambria"/>
              </a:rPr>
              <a:t> means the </a:t>
            </a:r>
            <a:r>
              <a:rPr lang="en-US" sz="3300">
                <a:solidFill>
                  <a:srgbClr val="000000"/>
                </a:solidFill>
                <a:latin typeface="Cambria Bold"/>
              </a:rPr>
              <a:t>product </a:t>
            </a:r>
            <a:r>
              <a:rPr lang="en-US" sz="3300">
                <a:solidFill>
                  <a:srgbClr val="000000"/>
                </a:solidFill>
                <a:latin typeface="Cambria"/>
              </a:rPr>
              <a:t>for   </a:t>
            </a:r>
          </a:p>
          <a:p>
            <a:pPr>
              <a:lnSpc>
                <a:spcPts val="4620"/>
              </a:lnSpc>
            </a:pPr>
            <a:r>
              <a:rPr lang="en-US" sz="3300">
                <a:solidFill>
                  <a:srgbClr val="000000"/>
                </a:solidFill>
                <a:latin typeface="Cambria"/>
              </a:rPr>
              <a:t>        BOOLEAN operation</a:t>
            </a:r>
          </a:p>
          <a:p>
            <a:pPr marL="712470" lvl="1" indent="-356235">
              <a:lnSpc>
                <a:spcPts val="4620"/>
              </a:lnSpc>
              <a:buFont typeface="Arial"/>
              <a:buChar char="•"/>
            </a:pPr>
            <a:r>
              <a:rPr lang="en-US" sz="3300">
                <a:solidFill>
                  <a:srgbClr val="000000"/>
                </a:solidFill>
                <a:latin typeface="Cambria"/>
              </a:rPr>
              <a:t>The truth table:</a:t>
            </a:r>
          </a:p>
          <a:p>
            <a:pPr>
              <a:lnSpc>
                <a:spcPts val="4620"/>
              </a:lnSpc>
            </a:pPr>
            <a:endParaRPr lang="en-US" sz="3300">
              <a:solidFill>
                <a:srgbClr val="000000"/>
              </a:solidFill>
              <a:latin typeface="Cambria"/>
            </a:endParaRPr>
          </a:p>
          <a:p>
            <a:pPr>
              <a:lnSpc>
                <a:spcPts val="4620"/>
              </a:lnSpc>
            </a:pPr>
            <a:endParaRPr lang="en-US" sz="3300">
              <a:solidFill>
                <a:srgbClr val="000000"/>
              </a:solidFill>
              <a:latin typeface="Cambria"/>
            </a:endParaRPr>
          </a:p>
          <a:p>
            <a:pPr marL="712470" lvl="1" indent="-356235" algn="l">
              <a:lnSpc>
                <a:spcPts val="4620"/>
              </a:lnSpc>
              <a:spcBef>
                <a:spcPct val="0"/>
              </a:spcBef>
              <a:buFont typeface="Arial"/>
              <a:buChar char="•"/>
            </a:pPr>
            <a:r>
              <a:rPr lang="en-US" sz="3300">
                <a:solidFill>
                  <a:srgbClr val="000000"/>
                </a:solidFill>
                <a:latin typeface="Cambria Bold"/>
              </a:rPr>
              <a:t>BOTH low input (0)</a:t>
            </a:r>
            <a:r>
              <a:rPr lang="en-US" sz="3300">
                <a:solidFill>
                  <a:srgbClr val="000000"/>
                </a:solidFill>
                <a:latin typeface="Cambria"/>
              </a:rPr>
              <a:t> by using AND gate and inverter generate </a:t>
            </a:r>
            <a:r>
              <a:rPr lang="en-US" sz="3300">
                <a:solidFill>
                  <a:srgbClr val="000000"/>
                </a:solidFill>
                <a:latin typeface="Cambria Bold"/>
              </a:rPr>
              <a:t>HIGH output (1)</a:t>
            </a:r>
          </a:p>
        </p:txBody>
      </p:sp>
      <p:graphicFrame>
        <p:nvGraphicFramePr>
          <p:cNvPr id="13" name="Table 13"/>
          <p:cNvGraphicFramePr>
            <a:graphicFrameLocks noGrp="1"/>
          </p:cNvGraphicFramePr>
          <p:nvPr/>
        </p:nvGraphicFramePr>
        <p:xfrm>
          <a:off x="2335126" y="7348516"/>
          <a:ext cx="5798199" cy="1063201"/>
        </p:xfrm>
        <a:graphic>
          <a:graphicData uri="http://schemas.openxmlformats.org/drawingml/2006/table">
            <a:tbl>
              <a:tblPr/>
              <a:tblGrid>
                <a:gridCol w="1932733">
                  <a:extLst>
                    <a:ext uri="{9D8B030D-6E8A-4147-A177-3AD203B41FA5}">
                      <a16:colId xmlns:a16="http://schemas.microsoft.com/office/drawing/2014/main" val="20000"/>
                    </a:ext>
                  </a:extLst>
                </a:gridCol>
                <a:gridCol w="1932733">
                  <a:extLst>
                    <a:ext uri="{9D8B030D-6E8A-4147-A177-3AD203B41FA5}">
                      <a16:colId xmlns:a16="http://schemas.microsoft.com/office/drawing/2014/main" val="20001"/>
                    </a:ext>
                  </a:extLst>
                </a:gridCol>
                <a:gridCol w="1932733">
                  <a:extLst>
                    <a:ext uri="{9D8B030D-6E8A-4147-A177-3AD203B41FA5}">
                      <a16:colId xmlns:a16="http://schemas.microsoft.com/office/drawing/2014/main" val="20002"/>
                    </a:ext>
                  </a:extLst>
                </a:gridCol>
              </a:tblGrid>
              <a:tr h="528424">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3131"/>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3131"/>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534777">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5757"/>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5757"/>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bl>
          </a:graphicData>
        </a:graphic>
      </p:graphicFrame>
      <p:sp>
        <p:nvSpPr>
          <p:cNvPr id="14" name="TextBox 14"/>
          <p:cNvSpPr txBox="1"/>
          <p:nvPr/>
        </p:nvSpPr>
        <p:spPr>
          <a:xfrm>
            <a:off x="6176719" y="7315802"/>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AB</a:t>
            </a:r>
          </a:p>
        </p:txBody>
      </p:sp>
      <p:sp>
        <p:nvSpPr>
          <p:cNvPr id="15" name="AutoShape 15"/>
          <p:cNvSpPr/>
          <p:nvPr/>
        </p:nvSpPr>
        <p:spPr>
          <a:xfrm>
            <a:off x="6859284" y="7443947"/>
            <a:ext cx="256122" cy="0"/>
          </a:xfrm>
          <a:prstGeom prst="line">
            <a:avLst/>
          </a:prstGeom>
          <a:ln w="38100" cap="flat">
            <a:solidFill>
              <a:srgbClr val="000000"/>
            </a:solidFill>
            <a:prstDash val="solid"/>
            <a:headEnd type="none" w="sm" len="sm"/>
            <a:tailEnd type="none" w="sm" len="sm"/>
          </a:ln>
        </p:spPr>
        <p:txBody>
          <a:bodyPr/>
          <a:lstStyle/>
          <a:p>
            <a:endParaRPr lang="en-US"/>
          </a:p>
        </p:txBody>
      </p:sp>
      <p:sp>
        <p:nvSpPr>
          <p:cNvPr id="16" name="AutoShape 16"/>
          <p:cNvSpPr/>
          <p:nvPr/>
        </p:nvSpPr>
        <p:spPr>
          <a:xfrm>
            <a:off x="7158369" y="7443947"/>
            <a:ext cx="256122" cy="0"/>
          </a:xfrm>
          <a:prstGeom prst="line">
            <a:avLst/>
          </a:prstGeom>
          <a:ln w="38100" cap="flat">
            <a:solidFill>
              <a:srgbClr val="000000"/>
            </a:solidFill>
            <a:prstDash val="solid"/>
            <a:headEnd type="none" w="sm" len="sm"/>
            <a:tailEnd type="none" w="sm" len="sm"/>
          </a:ln>
        </p:spPr>
        <p:txBody>
          <a:bodyPr/>
          <a:lstStyle/>
          <a:p>
            <a:endParaRPr lang="en-US"/>
          </a:p>
        </p:txBody>
      </p:sp>
      <p:sp>
        <p:nvSpPr>
          <p:cNvPr id="17" name="Freeform 17"/>
          <p:cNvSpPr/>
          <p:nvPr/>
        </p:nvSpPr>
        <p:spPr>
          <a:xfrm>
            <a:off x="11310953" y="3845027"/>
            <a:ext cx="3690385" cy="1107346"/>
          </a:xfrm>
          <a:custGeom>
            <a:avLst/>
            <a:gdLst/>
            <a:ahLst/>
            <a:cxnLst/>
            <a:rect l="l" t="t" r="r" b="b"/>
            <a:pathLst>
              <a:path w="3690385" h="1107346">
                <a:moveTo>
                  <a:pt x="0" y="0"/>
                </a:moveTo>
                <a:lnTo>
                  <a:pt x="3690385" y="0"/>
                </a:lnTo>
                <a:lnTo>
                  <a:pt x="3690385" y="1107346"/>
                </a:lnTo>
                <a:lnTo>
                  <a:pt x="0" y="1107346"/>
                </a:lnTo>
                <a:lnTo>
                  <a:pt x="0" y="0"/>
                </a:lnTo>
                <a:close/>
              </a:path>
            </a:pathLst>
          </a:custGeom>
          <a:blipFill>
            <a:blip r:embed="rId3"/>
            <a:stretch>
              <a:fillRect l="-12874" t="-9088" r="-10065" b="-7801"/>
            </a:stretch>
          </a:blipFill>
        </p:spPr>
        <p:txBody>
          <a:bodyPr/>
          <a:lstStyle/>
          <a:p>
            <a:endParaRPr lang="en-US"/>
          </a:p>
        </p:txBody>
      </p:sp>
      <p:sp>
        <p:nvSpPr>
          <p:cNvPr id="18" name="TextBox 18"/>
          <p:cNvSpPr txBox="1"/>
          <p:nvPr/>
        </p:nvSpPr>
        <p:spPr>
          <a:xfrm>
            <a:off x="1734897" y="363277"/>
            <a:ext cx="14954434" cy="1735455"/>
          </a:xfrm>
          <a:prstGeom prst="rect">
            <a:avLst/>
          </a:prstGeom>
        </p:spPr>
        <p:txBody>
          <a:bodyPr lIns="0" tIns="0" rIns="0" bIns="0" rtlCol="0" anchor="t">
            <a:spAutoFit/>
          </a:bodyPr>
          <a:lstStyle/>
          <a:p>
            <a:pPr>
              <a:lnSpc>
                <a:spcPts val="4620"/>
              </a:lnSpc>
              <a:spcBef>
                <a:spcPct val="0"/>
              </a:spcBef>
            </a:pPr>
            <a:r>
              <a:rPr lang="en-US" sz="3300">
                <a:solidFill>
                  <a:srgbClr val="000000"/>
                </a:solidFill>
                <a:latin typeface="Cambria"/>
              </a:rPr>
              <a:t>For any of the </a:t>
            </a:r>
            <a:r>
              <a:rPr lang="en-US" sz="3300">
                <a:solidFill>
                  <a:srgbClr val="000000"/>
                </a:solidFill>
                <a:latin typeface="Cambria Bold"/>
              </a:rPr>
              <a:t>four possible input</a:t>
            </a:r>
            <a:r>
              <a:rPr lang="en-US" sz="3300">
                <a:solidFill>
                  <a:srgbClr val="000000"/>
                </a:solidFill>
                <a:latin typeface="Cambria"/>
              </a:rPr>
              <a:t> conditions, we can generate </a:t>
            </a:r>
            <a:r>
              <a:rPr lang="en-US" sz="3300">
                <a:solidFill>
                  <a:srgbClr val="000000"/>
                </a:solidFill>
                <a:latin typeface="Cambria Bold"/>
              </a:rPr>
              <a:t>a HIGH output (1)</a:t>
            </a:r>
            <a:r>
              <a:rPr lang="en-US" sz="3300">
                <a:solidFill>
                  <a:srgbClr val="000000"/>
                </a:solidFill>
                <a:latin typeface="Cambria"/>
              </a:rPr>
              <a:t> by using an </a:t>
            </a:r>
            <a:r>
              <a:rPr lang="en-US" sz="3300">
                <a:solidFill>
                  <a:srgbClr val="000000"/>
                </a:solidFill>
                <a:latin typeface="Cambria Bold"/>
              </a:rPr>
              <a:t>AND gate and inverter</a:t>
            </a:r>
            <a:r>
              <a:rPr lang="en-US" sz="3300">
                <a:solidFill>
                  <a:srgbClr val="000000"/>
                </a:solidFill>
                <a:latin typeface="Cambria"/>
              </a:rPr>
              <a:t> with the appropriate inputs to generate the requires AND product. Refer to the </a:t>
            </a:r>
            <a:r>
              <a:rPr lang="en-US" sz="3300">
                <a:solidFill>
                  <a:srgbClr val="000000"/>
                </a:solidFill>
                <a:latin typeface="Cambria Bold"/>
              </a:rPr>
              <a:t>FOUR examples</a:t>
            </a:r>
            <a:r>
              <a:rPr lang="en-US" sz="3300">
                <a:solidFill>
                  <a:srgbClr val="000000"/>
                </a:solidFill>
                <a:latin typeface="Cambria"/>
              </a:rPr>
              <a:t> below:</a:t>
            </a:r>
          </a:p>
        </p:txBody>
      </p:sp>
      <p:sp>
        <p:nvSpPr>
          <p:cNvPr id="19" name="TextBox 19"/>
          <p:cNvSpPr txBox="1"/>
          <p:nvPr/>
        </p:nvSpPr>
        <p:spPr>
          <a:xfrm>
            <a:off x="9622959" y="3175846"/>
            <a:ext cx="7066373" cy="6964680"/>
          </a:xfrm>
          <a:prstGeom prst="rect">
            <a:avLst/>
          </a:prstGeom>
        </p:spPr>
        <p:txBody>
          <a:bodyPr lIns="0" tIns="0" rIns="0" bIns="0" rtlCol="0" anchor="t">
            <a:spAutoFit/>
          </a:bodyPr>
          <a:lstStyle/>
          <a:p>
            <a:pPr>
              <a:lnSpc>
                <a:spcPts val="4620"/>
              </a:lnSpc>
            </a:pPr>
            <a:endParaRPr/>
          </a:p>
          <a:p>
            <a:pPr>
              <a:lnSpc>
                <a:spcPts val="4620"/>
              </a:lnSpc>
            </a:pPr>
            <a:endParaRPr/>
          </a:p>
          <a:p>
            <a:pPr>
              <a:lnSpc>
                <a:spcPts val="4620"/>
              </a:lnSpc>
            </a:pPr>
            <a:endParaRPr/>
          </a:p>
          <a:p>
            <a:pPr marL="712470" lvl="1" indent="-356235">
              <a:lnSpc>
                <a:spcPts val="4620"/>
              </a:lnSpc>
              <a:buFont typeface="Arial"/>
              <a:buChar char="•"/>
            </a:pPr>
            <a:r>
              <a:rPr lang="en-US" sz="3300">
                <a:solidFill>
                  <a:srgbClr val="000000"/>
                </a:solidFill>
                <a:latin typeface="Cambria"/>
              </a:rPr>
              <a:t>Inputs: A and B; Output:AB</a:t>
            </a:r>
          </a:p>
          <a:p>
            <a:pPr>
              <a:lnSpc>
                <a:spcPts val="4620"/>
              </a:lnSpc>
            </a:pPr>
            <a:r>
              <a:rPr lang="en-US" sz="3300">
                <a:solidFill>
                  <a:srgbClr val="000000"/>
                </a:solidFill>
                <a:latin typeface="Cambria"/>
              </a:rPr>
              <a:t>        </a:t>
            </a:r>
            <a:r>
              <a:rPr lang="en-US" sz="3300">
                <a:solidFill>
                  <a:srgbClr val="000000"/>
                </a:solidFill>
                <a:latin typeface="Cambria Bold"/>
              </a:rPr>
              <a:t>*AND gate </a:t>
            </a:r>
            <a:r>
              <a:rPr lang="en-US" sz="3300">
                <a:solidFill>
                  <a:srgbClr val="000000"/>
                </a:solidFill>
                <a:latin typeface="Cambria"/>
              </a:rPr>
              <a:t>means the </a:t>
            </a:r>
            <a:r>
              <a:rPr lang="en-US" sz="3300">
                <a:solidFill>
                  <a:srgbClr val="000000"/>
                </a:solidFill>
                <a:latin typeface="Cambria Bold"/>
              </a:rPr>
              <a:t>product </a:t>
            </a:r>
            <a:r>
              <a:rPr lang="en-US" sz="3300">
                <a:solidFill>
                  <a:srgbClr val="000000"/>
                </a:solidFill>
                <a:latin typeface="Cambria"/>
              </a:rPr>
              <a:t>for </a:t>
            </a:r>
          </a:p>
          <a:p>
            <a:pPr>
              <a:lnSpc>
                <a:spcPts val="4620"/>
              </a:lnSpc>
            </a:pPr>
            <a:r>
              <a:rPr lang="en-US" sz="3300">
                <a:solidFill>
                  <a:srgbClr val="000000"/>
                </a:solidFill>
                <a:latin typeface="Cambria"/>
              </a:rPr>
              <a:t>        BOOLEAN operation</a:t>
            </a:r>
          </a:p>
          <a:p>
            <a:pPr marL="712470" lvl="1" indent="-356235">
              <a:lnSpc>
                <a:spcPts val="4620"/>
              </a:lnSpc>
              <a:buFont typeface="Arial"/>
              <a:buChar char="•"/>
            </a:pPr>
            <a:r>
              <a:rPr lang="en-US" sz="3300">
                <a:solidFill>
                  <a:srgbClr val="000000"/>
                </a:solidFill>
                <a:latin typeface="Cambria"/>
              </a:rPr>
              <a:t>The truth table:</a:t>
            </a:r>
          </a:p>
          <a:p>
            <a:pPr>
              <a:lnSpc>
                <a:spcPts val="4620"/>
              </a:lnSpc>
            </a:pPr>
            <a:endParaRPr lang="en-US" sz="3300">
              <a:solidFill>
                <a:srgbClr val="000000"/>
              </a:solidFill>
              <a:latin typeface="Cambria"/>
            </a:endParaRPr>
          </a:p>
          <a:p>
            <a:pPr>
              <a:lnSpc>
                <a:spcPts val="4620"/>
              </a:lnSpc>
            </a:pPr>
            <a:endParaRPr lang="en-US" sz="3300">
              <a:solidFill>
                <a:srgbClr val="000000"/>
              </a:solidFill>
              <a:latin typeface="Cambria"/>
            </a:endParaRPr>
          </a:p>
          <a:p>
            <a:pPr marL="712470" lvl="1" indent="-356235">
              <a:lnSpc>
                <a:spcPts val="4620"/>
              </a:lnSpc>
              <a:spcBef>
                <a:spcPct val="0"/>
              </a:spcBef>
              <a:buFont typeface="Arial"/>
              <a:buChar char="•"/>
            </a:pPr>
            <a:r>
              <a:rPr lang="en-US" sz="3300">
                <a:solidFill>
                  <a:srgbClr val="000000"/>
                </a:solidFill>
                <a:latin typeface="Cambria Bold"/>
              </a:rPr>
              <a:t>ONE low input (0) </a:t>
            </a:r>
            <a:r>
              <a:rPr lang="en-US" sz="3300">
                <a:solidFill>
                  <a:srgbClr val="000000"/>
                </a:solidFill>
                <a:latin typeface="Cambria"/>
              </a:rPr>
              <a:t>by using AND gate and inverter generate</a:t>
            </a:r>
            <a:r>
              <a:rPr lang="en-US" sz="3300">
                <a:solidFill>
                  <a:srgbClr val="000000"/>
                </a:solidFill>
                <a:latin typeface="Cambria Bold"/>
              </a:rPr>
              <a:t> HIGH output (1)</a:t>
            </a:r>
          </a:p>
        </p:txBody>
      </p:sp>
      <p:sp>
        <p:nvSpPr>
          <p:cNvPr id="20" name="TextBox 20"/>
          <p:cNvSpPr txBox="1"/>
          <p:nvPr/>
        </p:nvSpPr>
        <p:spPr>
          <a:xfrm>
            <a:off x="2335126" y="7318218"/>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A</a:t>
            </a:r>
          </a:p>
        </p:txBody>
      </p:sp>
      <p:sp>
        <p:nvSpPr>
          <p:cNvPr id="21" name="TextBox 21"/>
          <p:cNvSpPr txBox="1"/>
          <p:nvPr/>
        </p:nvSpPr>
        <p:spPr>
          <a:xfrm>
            <a:off x="4344895" y="7318218"/>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B</a:t>
            </a:r>
          </a:p>
        </p:txBody>
      </p:sp>
      <p:sp>
        <p:nvSpPr>
          <p:cNvPr id="22" name="TextBox 22"/>
          <p:cNvSpPr txBox="1"/>
          <p:nvPr/>
        </p:nvSpPr>
        <p:spPr>
          <a:xfrm>
            <a:off x="2335126" y="7852234"/>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0</a:t>
            </a:r>
          </a:p>
        </p:txBody>
      </p:sp>
      <p:sp>
        <p:nvSpPr>
          <p:cNvPr id="23" name="TextBox 23"/>
          <p:cNvSpPr txBox="1"/>
          <p:nvPr/>
        </p:nvSpPr>
        <p:spPr>
          <a:xfrm>
            <a:off x="4344895" y="7852234"/>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0</a:t>
            </a:r>
          </a:p>
        </p:txBody>
      </p:sp>
      <p:sp>
        <p:nvSpPr>
          <p:cNvPr id="24" name="TextBox 24"/>
          <p:cNvSpPr txBox="1"/>
          <p:nvPr/>
        </p:nvSpPr>
        <p:spPr>
          <a:xfrm>
            <a:off x="6229883" y="7852234"/>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1</a:t>
            </a:r>
          </a:p>
        </p:txBody>
      </p:sp>
      <p:graphicFrame>
        <p:nvGraphicFramePr>
          <p:cNvPr id="25" name="Table 25"/>
          <p:cNvGraphicFramePr>
            <a:graphicFrameLocks noGrp="1"/>
          </p:cNvGraphicFramePr>
          <p:nvPr/>
        </p:nvGraphicFramePr>
        <p:xfrm>
          <a:off x="10257047" y="7305584"/>
          <a:ext cx="5798199" cy="1063201"/>
        </p:xfrm>
        <a:graphic>
          <a:graphicData uri="http://schemas.openxmlformats.org/drawingml/2006/table">
            <a:tbl>
              <a:tblPr/>
              <a:tblGrid>
                <a:gridCol w="1932733">
                  <a:extLst>
                    <a:ext uri="{9D8B030D-6E8A-4147-A177-3AD203B41FA5}">
                      <a16:colId xmlns:a16="http://schemas.microsoft.com/office/drawing/2014/main" val="20000"/>
                    </a:ext>
                  </a:extLst>
                </a:gridCol>
                <a:gridCol w="1932733">
                  <a:extLst>
                    <a:ext uri="{9D8B030D-6E8A-4147-A177-3AD203B41FA5}">
                      <a16:colId xmlns:a16="http://schemas.microsoft.com/office/drawing/2014/main" val="20001"/>
                    </a:ext>
                  </a:extLst>
                </a:gridCol>
                <a:gridCol w="1932733">
                  <a:extLst>
                    <a:ext uri="{9D8B030D-6E8A-4147-A177-3AD203B41FA5}">
                      <a16:colId xmlns:a16="http://schemas.microsoft.com/office/drawing/2014/main" val="20002"/>
                    </a:ext>
                  </a:extLst>
                </a:gridCol>
              </a:tblGrid>
              <a:tr h="528424">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3131"/>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3131"/>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534777">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5757"/>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5757"/>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bl>
          </a:graphicData>
        </a:graphic>
      </p:graphicFrame>
      <p:sp>
        <p:nvSpPr>
          <p:cNvPr id="26" name="TextBox 26"/>
          <p:cNvSpPr txBox="1"/>
          <p:nvPr/>
        </p:nvSpPr>
        <p:spPr>
          <a:xfrm>
            <a:off x="14098640" y="7272870"/>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AB</a:t>
            </a:r>
          </a:p>
        </p:txBody>
      </p:sp>
      <p:sp>
        <p:nvSpPr>
          <p:cNvPr id="27" name="AutoShape 27"/>
          <p:cNvSpPr/>
          <p:nvPr/>
        </p:nvSpPr>
        <p:spPr>
          <a:xfrm>
            <a:off x="14781205" y="7401015"/>
            <a:ext cx="256122" cy="0"/>
          </a:xfrm>
          <a:prstGeom prst="line">
            <a:avLst/>
          </a:prstGeom>
          <a:ln w="38100" cap="flat">
            <a:solidFill>
              <a:srgbClr val="000000"/>
            </a:solidFill>
            <a:prstDash val="solid"/>
            <a:headEnd type="none" w="sm" len="sm"/>
            <a:tailEnd type="none" w="sm" len="sm"/>
          </a:ln>
        </p:spPr>
        <p:txBody>
          <a:bodyPr/>
          <a:lstStyle/>
          <a:p>
            <a:endParaRPr lang="en-US"/>
          </a:p>
        </p:txBody>
      </p:sp>
      <p:sp>
        <p:nvSpPr>
          <p:cNvPr id="28" name="TextBox 28"/>
          <p:cNvSpPr txBox="1"/>
          <p:nvPr/>
        </p:nvSpPr>
        <p:spPr>
          <a:xfrm>
            <a:off x="10257047" y="7275286"/>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A</a:t>
            </a:r>
          </a:p>
        </p:txBody>
      </p:sp>
      <p:sp>
        <p:nvSpPr>
          <p:cNvPr id="29" name="TextBox 29"/>
          <p:cNvSpPr txBox="1"/>
          <p:nvPr/>
        </p:nvSpPr>
        <p:spPr>
          <a:xfrm>
            <a:off x="12266816" y="7275286"/>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B</a:t>
            </a:r>
          </a:p>
        </p:txBody>
      </p:sp>
      <p:sp>
        <p:nvSpPr>
          <p:cNvPr id="30" name="TextBox 30"/>
          <p:cNvSpPr txBox="1"/>
          <p:nvPr/>
        </p:nvSpPr>
        <p:spPr>
          <a:xfrm>
            <a:off x="10257047" y="7809302"/>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0</a:t>
            </a:r>
          </a:p>
        </p:txBody>
      </p:sp>
      <p:sp>
        <p:nvSpPr>
          <p:cNvPr id="31" name="TextBox 31"/>
          <p:cNvSpPr txBox="1"/>
          <p:nvPr/>
        </p:nvSpPr>
        <p:spPr>
          <a:xfrm>
            <a:off x="12266816" y="7809302"/>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1</a:t>
            </a:r>
          </a:p>
        </p:txBody>
      </p:sp>
      <p:sp>
        <p:nvSpPr>
          <p:cNvPr id="32" name="TextBox 32"/>
          <p:cNvSpPr txBox="1"/>
          <p:nvPr/>
        </p:nvSpPr>
        <p:spPr>
          <a:xfrm>
            <a:off x="14151804" y="7809302"/>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1</a:t>
            </a:r>
          </a:p>
        </p:txBody>
      </p:sp>
      <p:sp>
        <p:nvSpPr>
          <p:cNvPr id="33" name="AutoShape 33"/>
          <p:cNvSpPr/>
          <p:nvPr/>
        </p:nvSpPr>
        <p:spPr>
          <a:xfrm>
            <a:off x="6564006" y="5059801"/>
            <a:ext cx="256122" cy="0"/>
          </a:xfrm>
          <a:prstGeom prst="line">
            <a:avLst/>
          </a:prstGeom>
          <a:ln w="38100" cap="flat">
            <a:solidFill>
              <a:srgbClr val="000000"/>
            </a:solidFill>
            <a:prstDash val="solid"/>
            <a:headEnd type="none" w="sm" len="sm"/>
            <a:tailEnd type="none" w="sm" len="sm"/>
          </a:ln>
        </p:spPr>
        <p:txBody>
          <a:bodyPr/>
          <a:lstStyle/>
          <a:p>
            <a:endParaRPr lang="en-US"/>
          </a:p>
        </p:txBody>
      </p:sp>
      <p:sp>
        <p:nvSpPr>
          <p:cNvPr id="34" name="AutoShape 34"/>
          <p:cNvSpPr/>
          <p:nvPr/>
        </p:nvSpPr>
        <p:spPr>
          <a:xfrm>
            <a:off x="6863091" y="5059801"/>
            <a:ext cx="256122" cy="0"/>
          </a:xfrm>
          <a:prstGeom prst="line">
            <a:avLst/>
          </a:prstGeom>
          <a:ln w="38100" cap="flat">
            <a:solidFill>
              <a:srgbClr val="000000"/>
            </a:solidFill>
            <a:prstDash val="solid"/>
            <a:headEnd type="none" w="sm" len="sm"/>
            <a:tailEnd type="none" w="sm" len="sm"/>
          </a:ln>
        </p:spPr>
        <p:txBody>
          <a:bodyPr/>
          <a:lstStyle/>
          <a:p>
            <a:endParaRPr lang="en-US"/>
          </a:p>
        </p:txBody>
      </p:sp>
      <p:sp>
        <p:nvSpPr>
          <p:cNvPr id="35" name="AutoShape 35"/>
          <p:cNvSpPr/>
          <p:nvPr/>
        </p:nvSpPr>
        <p:spPr>
          <a:xfrm>
            <a:off x="14631662" y="5059801"/>
            <a:ext cx="256122" cy="0"/>
          </a:xfrm>
          <a:prstGeom prst="line">
            <a:avLst/>
          </a:prstGeom>
          <a:ln w="38100" cap="flat">
            <a:solidFill>
              <a:srgbClr val="000000"/>
            </a:solidFill>
            <a:prstDash val="solid"/>
            <a:headEnd type="none" w="sm" len="sm"/>
            <a:tailEnd type="none" w="sm" len="sm"/>
          </a:ln>
        </p:spPr>
        <p:txBody>
          <a:bodyPr/>
          <a:lstStyle/>
          <a:p>
            <a:endParaRPr lang="en-US"/>
          </a:p>
        </p:txBody>
      </p:sp>
      <p:sp>
        <p:nvSpPr>
          <p:cNvPr id="36" name="TextBox 36"/>
          <p:cNvSpPr txBox="1"/>
          <p:nvPr/>
        </p:nvSpPr>
        <p:spPr>
          <a:xfrm>
            <a:off x="1611439" y="3091804"/>
            <a:ext cx="7245571" cy="607695"/>
          </a:xfrm>
          <a:prstGeom prst="rect">
            <a:avLst/>
          </a:prstGeom>
        </p:spPr>
        <p:txBody>
          <a:bodyPr lIns="0" tIns="0" rIns="0" bIns="0" rtlCol="0" anchor="t">
            <a:spAutoFit/>
          </a:bodyPr>
          <a:lstStyle/>
          <a:p>
            <a:pPr algn="ctr">
              <a:lnSpc>
                <a:spcPts val="4950"/>
              </a:lnSpc>
            </a:pPr>
            <a:r>
              <a:rPr lang="en-US" sz="3300">
                <a:solidFill>
                  <a:srgbClr val="000000"/>
                </a:solidFill>
                <a:latin typeface="Cambria Bold"/>
              </a:rPr>
              <a:t>Example 1</a:t>
            </a:r>
          </a:p>
        </p:txBody>
      </p:sp>
      <p:sp>
        <p:nvSpPr>
          <p:cNvPr id="37" name="TextBox 37"/>
          <p:cNvSpPr txBox="1"/>
          <p:nvPr/>
        </p:nvSpPr>
        <p:spPr>
          <a:xfrm>
            <a:off x="9736484" y="3091804"/>
            <a:ext cx="7245571" cy="607695"/>
          </a:xfrm>
          <a:prstGeom prst="rect">
            <a:avLst/>
          </a:prstGeom>
        </p:spPr>
        <p:txBody>
          <a:bodyPr lIns="0" tIns="0" rIns="0" bIns="0" rtlCol="0" anchor="t">
            <a:spAutoFit/>
          </a:bodyPr>
          <a:lstStyle/>
          <a:p>
            <a:pPr algn="ctr">
              <a:lnSpc>
                <a:spcPts val="4950"/>
              </a:lnSpc>
            </a:pPr>
            <a:r>
              <a:rPr lang="en-US" sz="3300">
                <a:solidFill>
                  <a:srgbClr val="000000"/>
                </a:solidFill>
                <a:latin typeface="Cambria Bold"/>
              </a:rPr>
              <a:t>Example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30461" y="208696"/>
            <a:ext cx="8085959" cy="9869607"/>
            <a:chOff x="0" y="0"/>
            <a:chExt cx="1761442" cy="2149991"/>
          </a:xfrm>
        </p:grpSpPr>
        <p:sp>
          <p:nvSpPr>
            <p:cNvPr id="3" name="Freeform 3"/>
            <p:cNvSpPr/>
            <p:nvPr/>
          </p:nvSpPr>
          <p:spPr>
            <a:xfrm>
              <a:off x="0" y="0"/>
              <a:ext cx="1761442" cy="2149991"/>
            </a:xfrm>
            <a:custGeom>
              <a:avLst/>
              <a:gdLst/>
              <a:ahLst/>
              <a:cxnLst/>
              <a:rect l="l" t="t" r="r" b="b"/>
              <a:pathLst>
                <a:path w="1761442" h="2149991">
                  <a:moveTo>
                    <a:pt x="48830" y="0"/>
                  </a:moveTo>
                  <a:lnTo>
                    <a:pt x="1712612" y="0"/>
                  </a:lnTo>
                  <a:cubicBezTo>
                    <a:pt x="1725562" y="0"/>
                    <a:pt x="1737982" y="5145"/>
                    <a:pt x="1747140" y="14302"/>
                  </a:cubicBezTo>
                  <a:cubicBezTo>
                    <a:pt x="1756297" y="23459"/>
                    <a:pt x="1761442" y="35880"/>
                    <a:pt x="1761442" y="48830"/>
                  </a:cubicBezTo>
                  <a:lnTo>
                    <a:pt x="1761442" y="2101161"/>
                  </a:lnTo>
                  <a:cubicBezTo>
                    <a:pt x="1761442" y="2114111"/>
                    <a:pt x="1756297" y="2126532"/>
                    <a:pt x="1747140" y="2135689"/>
                  </a:cubicBezTo>
                  <a:cubicBezTo>
                    <a:pt x="1737982" y="2144846"/>
                    <a:pt x="1725562" y="2149991"/>
                    <a:pt x="1712612" y="2149991"/>
                  </a:cubicBezTo>
                  <a:lnTo>
                    <a:pt x="48830" y="2149991"/>
                  </a:lnTo>
                  <a:cubicBezTo>
                    <a:pt x="35880" y="2149991"/>
                    <a:pt x="23459" y="2144846"/>
                    <a:pt x="14302" y="2135689"/>
                  </a:cubicBezTo>
                  <a:cubicBezTo>
                    <a:pt x="5145" y="2126532"/>
                    <a:pt x="0" y="2114111"/>
                    <a:pt x="0" y="2101161"/>
                  </a:cubicBezTo>
                  <a:lnTo>
                    <a:pt x="0" y="48830"/>
                  </a:lnTo>
                  <a:cubicBezTo>
                    <a:pt x="0" y="35880"/>
                    <a:pt x="5145" y="23459"/>
                    <a:pt x="14302" y="14302"/>
                  </a:cubicBezTo>
                  <a:cubicBezTo>
                    <a:pt x="23459" y="5145"/>
                    <a:pt x="35880" y="0"/>
                    <a:pt x="48830"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309750" y="208696"/>
            <a:ext cx="7949550" cy="9869607"/>
            <a:chOff x="0" y="0"/>
            <a:chExt cx="1731727" cy="2149991"/>
          </a:xfrm>
        </p:grpSpPr>
        <p:sp>
          <p:nvSpPr>
            <p:cNvPr id="6" name="Freeform 6"/>
            <p:cNvSpPr/>
            <p:nvPr/>
          </p:nvSpPr>
          <p:spPr>
            <a:xfrm>
              <a:off x="0" y="0"/>
              <a:ext cx="1731727" cy="2149991"/>
            </a:xfrm>
            <a:custGeom>
              <a:avLst/>
              <a:gdLst/>
              <a:ahLst/>
              <a:cxnLst/>
              <a:rect l="l" t="t" r="r" b="b"/>
              <a:pathLst>
                <a:path w="1731727" h="2149991">
                  <a:moveTo>
                    <a:pt x="49668" y="0"/>
                  </a:moveTo>
                  <a:lnTo>
                    <a:pt x="1682059" y="0"/>
                  </a:lnTo>
                  <a:cubicBezTo>
                    <a:pt x="1709490" y="0"/>
                    <a:pt x="1731727" y="22237"/>
                    <a:pt x="1731727" y="49668"/>
                  </a:cubicBezTo>
                  <a:lnTo>
                    <a:pt x="1731727" y="2100323"/>
                  </a:lnTo>
                  <a:cubicBezTo>
                    <a:pt x="1731727" y="2113496"/>
                    <a:pt x="1726494" y="2126129"/>
                    <a:pt x="1717179" y="2135444"/>
                  </a:cubicBezTo>
                  <a:cubicBezTo>
                    <a:pt x="1707865" y="2144758"/>
                    <a:pt x="1695231" y="2149991"/>
                    <a:pt x="1682059" y="2149991"/>
                  </a:cubicBezTo>
                  <a:lnTo>
                    <a:pt x="49668" y="2149991"/>
                  </a:lnTo>
                  <a:cubicBezTo>
                    <a:pt x="22237" y="2149991"/>
                    <a:pt x="0" y="2127754"/>
                    <a:pt x="0" y="2100323"/>
                  </a:cubicBezTo>
                  <a:lnTo>
                    <a:pt x="0" y="49668"/>
                  </a:lnTo>
                  <a:cubicBezTo>
                    <a:pt x="0" y="36495"/>
                    <a:pt x="5233" y="23862"/>
                    <a:pt x="14547" y="14547"/>
                  </a:cubicBezTo>
                  <a:cubicBezTo>
                    <a:pt x="23862" y="5233"/>
                    <a:pt x="36495" y="0"/>
                    <a:pt x="49668" y="0"/>
                  </a:cubicBezTo>
                  <a:close/>
                </a:path>
              </a:pathLst>
            </a:custGeom>
            <a:solidFill>
              <a:srgbClr val="FFFFFF"/>
            </a:solidFill>
            <a:ln w="190500">
              <a:solidFill>
                <a:srgbClr val="082A44"/>
              </a:solidFill>
            </a:ln>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2105978" y="1028700"/>
            <a:ext cx="5534925" cy="1655911"/>
          </a:xfrm>
          <a:custGeom>
            <a:avLst/>
            <a:gdLst/>
            <a:ahLst/>
            <a:cxnLst/>
            <a:rect l="l" t="t" r="r" b="b"/>
            <a:pathLst>
              <a:path w="5534925" h="1655911">
                <a:moveTo>
                  <a:pt x="0" y="0"/>
                </a:moveTo>
                <a:lnTo>
                  <a:pt x="5534925" y="0"/>
                </a:lnTo>
                <a:lnTo>
                  <a:pt x="5534925" y="1655911"/>
                </a:lnTo>
                <a:lnTo>
                  <a:pt x="0" y="1655911"/>
                </a:lnTo>
                <a:lnTo>
                  <a:pt x="0" y="0"/>
                </a:lnTo>
                <a:close/>
              </a:path>
            </a:pathLst>
          </a:custGeom>
          <a:blipFill>
            <a:blip r:embed="rId2"/>
            <a:stretch>
              <a:fillRect l="-5566" r="-4584"/>
            </a:stretch>
          </a:blipFill>
        </p:spPr>
        <p:txBody>
          <a:bodyPr/>
          <a:lstStyle/>
          <a:p>
            <a:endParaRPr lang="en-US"/>
          </a:p>
        </p:txBody>
      </p:sp>
      <p:sp>
        <p:nvSpPr>
          <p:cNvPr id="9" name="Freeform 9"/>
          <p:cNvSpPr/>
          <p:nvPr/>
        </p:nvSpPr>
        <p:spPr>
          <a:xfrm>
            <a:off x="10579695" y="900787"/>
            <a:ext cx="5409660" cy="1911737"/>
          </a:xfrm>
          <a:custGeom>
            <a:avLst/>
            <a:gdLst/>
            <a:ahLst/>
            <a:cxnLst/>
            <a:rect l="l" t="t" r="r" b="b"/>
            <a:pathLst>
              <a:path w="5409660" h="1911737">
                <a:moveTo>
                  <a:pt x="0" y="0"/>
                </a:moveTo>
                <a:lnTo>
                  <a:pt x="5409660" y="0"/>
                </a:lnTo>
                <a:lnTo>
                  <a:pt x="5409660" y="1911737"/>
                </a:lnTo>
                <a:lnTo>
                  <a:pt x="0" y="1911737"/>
                </a:lnTo>
                <a:lnTo>
                  <a:pt x="0" y="0"/>
                </a:lnTo>
                <a:close/>
              </a:path>
            </a:pathLst>
          </a:custGeom>
          <a:blipFill>
            <a:blip r:embed="rId3"/>
            <a:stretch>
              <a:fillRect l="-7889" r="-10143"/>
            </a:stretch>
          </a:blipFill>
        </p:spPr>
        <p:txBody>
          <a:bodyPr/>
          <a:lstStyle/>
          <a:p>
            <a:endParaRPr lang="en-US"/>
          </a:p>
        </p:txBody>
      </p:sp>
      <p:sp>
        <p:nvSpPr>
          <p:cNvPr id="10" name="TextBox 10"/>
          <p:cNvSpPr txBox="1"/>
          <p:nvPr/>
        </p:nvSpPr>
        <p:spPr>
          <a:xfrm>
            <a:off x="1084793" y="2737152"/>
            <a:ext cx="7528866" cy="5636895"/>
          </a:xfrm>
          <a:prstGeom prst="rect">
            <a:avLst/>
          </a:prstGeom>
        </p:spPr>
        <p:txBody>
          <a:bodyPr lIns="0" tIns="0" rIns="0" bIns="0" rtlCol="0" anchor="t">
            <a:spAutoFit/>
          </a:bodyPr>
          <a:lstStyle/>
          <a:p>
            <a:pPr marL="712470" lvl="1" indent="-356235">
              <a:lnSpc>
                <a:spcPts val="4950"/>
              </a:lnSpc>
              <a:buFont typeface="Arial"/>
              <a:buChar char="•"/>
            </a:pPr>
            <a:r>
              <a:rPr lang="en-US" sz="3300">
                <a:solidFill>
                  <a:srgbClr val="000000"/>
                </a:solidFill>
                <a:latin typeface="Cambria"/>
              </a:rPr>
              <a:t>Inputs: A and B; Output:AB </a:t>
            </a:r>
          </a:p>
          <a:p>
            <a:pPr>
              <a:lnSpc>
                <a:spcPts val="4950"/>
              </a:lnSpc>
            </a:pPr>
            <a:r>
              <a:rPr lang="en-US" sz="3300">
                <a:solidFill>
                  <a:srgbClr val="000000"/>
                </a:solidFill>
                <a:latin typeface="Cambria"/>
              </a:rPr>
              <a:t>      </a:t>
            </a:r>
            <a:r>
              <a:rPr lang="en-US" sz="3300">
                <a:solidFill>
                  <a:srgbClr val="000000"/>
                </a:solidFill>
                <a:latin typeface="Cambria Bold"/>
              </a:rPr>
              <a:t> *AND gate</a:t>
            </a:r>
            <a:r>
              <a:rPr lang="en-US" sz="3300">
                <a:solidFill>
                  <a:srgbClr val="000000"/>
                </a:solidFill>
                <a:latin typeface="Cambria"/>
              </a:rPr>
              <a:t> means the </a:t>
            </a:r>
            <a:r>
              <a:rPr lang="en-US" sz="3300">
                <a:solidFill>
                  <a:srgbClr val="000000"/>
                </a:solidFill>
                <a:latin typeface="Cambria Bold"/>
              </a:rPr>
              <a:t>product </a:t>
            </a:r>
            <a:r>
              <a:rPr lang="en-US" sz="3300">
                <a:solidFill>
                  <a:srgbClr val="000000"/>
                </a:solidFill>
                <a:latin typeface="Cambria"/>
              </a:rPr>
              <a:t>for </a:t>
            </a:r>
          </a:p>
          <a:p>
            <a:pPr>
              <a:lnSpc>
                <a:spcPts val="4950"/>
              </a:lnSpc>
            </a:pPr>
            <a:r>
              <a:rPr lang="en-US" sz="3300">
                <a:solidFill>
                  <a:srgbClr val="000000"/>
                </a:solidFill>
                <a:latin typeface="Cambria"/>
              </a:rPr>
              <a:t>        BOOLEAN operation</a:t>
            </a:r>
          </a:p>
          <a:p>
            <a:pPr marL="712470" lvl="1" indent="-356235">
              <a:lnSpc>
                <a:spcPts val="4950"/>
              </a:lnSpc>
              <a:buFont typeface="Arial"/>
              <a:buChar char="•"/>
            </a:pPr>
            <a:r>
              <a:rPr lang="en-US" sz="3300">
                <a:solidFill>
                  <a:srgbClr val="000000"/>
                </a:solidFill>
                <a:latin typeface="Cambria"/>
              </a:rPr>
              <a:t>The truth table:</a:t>
            </a:r>
          </a:p>
          <a:p>
            <a:pPr>
              <a:lnSpc>
                <a:spcPts val="4950"/>
              </a:lnSpc>
            </a:pPr>
            <a:endParaRPr lang="en-US" sz="3300">
              <a:solidFill>
                <a:srgbClr val="000000"/>
              </a:solidFill>
              <a:latin typeface="Cambria"/>
            </a:endParaRPr>
          </a:p>
          <a:p>
            <a:pPr>
              <a:lnSpc>
                <a:spcPts val="4950"/>
              </a:lnSpc>
            </a:pPr>
            <a:endParaRPr lang="en-US" sz="3300">
              <a:solidFill>
                <a:srgbClr val="000000"/>
              </a:solidFill>
              <a:latin typeface="Cambria"/>
            </a:endParaRPr>
          </a:p>
          <a:p>
            <a:pPr marL="712470" lvl="1" indent="-356235">
              <a:lnSpc>
                <a:spcPts val="4950"/>
              </a:lnSpc>
              <a:buFont typeface="Arial"/>
              <a:buChar char="•"/>
            </a:pPr>
            <a:r>
              <a:rPr lang="en-US" sz="3300">
                <a:solidFill>
                  <a:srgbClr val="000000"/>
                </a:solidFill>
                <a:latin typeface="Cambria Bold"/>
              </a:rPr>
              <a:t>ONE low input (0)</a:t>
            </a:r>
            <a:r>
              <a:rPr lang="en-US" sz="3300">
                <a:solidFill>
                  <a:srgbClr val="000000"/>
                </a:solidFill>
                <a:latin typeface="Cambria"/>
              </a:rPr>
              <a:t> by using AND gate and inverter generate </a:t>
            </a:r>
            <a:r>
              <a:rPr lang="en-US" sz="3300">
                <a:solidFill>
                  <a:srgbClr val="000000"/>
                </a:solidFill>
                <a:latin typeface="Cambria Bold"/>
              </a:rPr>
              <a:t>HIGH output (1)</a:t>
            </a:r>
          </a:p>
        </p:txBody>
      </p:sp>
      <p:sp>
        <p:nvSpPr>
          <p:cNvPr id="11" name="TextBox 11"/>
          <p:cNvSpPr txBox="1"/>
          <p:nvPr/>
        </p:nvSpPr>
        <p:spPr>
          <a:xfrm>
            <a:off x="9579647" y="2737152"/>
            <a:ext cx="7409756" cy="5636895"/>
          </a:xfrm>
          <a:prstGeom prst="rect">
            <a:avLst/>
          </a:prstGeom>
        </p:spPr>
        <p:txBody>
          <a:bodyPr lIns="0" tIns="0" rIns="0" bIns="0" rtlCol="0" anchor="t">
            <a:spAutoFit/>
          </a:bodyPr>
          <a:lstStyle/>
          <a:p>
            <a:pPr marL="712470" lvl="1" indent="-356235">
              <a:lnSpc>
                <a:spcPts val="4950"/>
              </a:lnSpc>
              <a:buFont typeface="Arial"/>
              <a:buChar char="•"/>
            </a:pPr>
            <a:r>
              <a:rPr lang="en-US" sz="3300">
                <a:solidFill>
                  <a:srgbClr val="000000"/>
                </a:solidFill>
                <a:latin typeface="Cambria"/>
              </a:rPr>
              <a:t>Inputs: A and B; Output:AB</a:t>
            </a:r>
          </a:p>
          <a:p>
            <a:pPr>
              <a:lnSpc>
                <a:spcPts val="4950"/>
              </a:lnSpc>
            </a:pPr>
            <a:r>
              <a:rPr lang="en-US" sz="3300">
                <a:solidFill>
                  <a:srgbClr val="000000"/>
                </a:solidFill>
                <a:latin typeface="Cambria"/>
              </a:rPr>
              <a:t>       </a:t>
            </a:r>
            <a:r>
              <a:rPr lang="en-US" sz="3300">
                <a:solidFill>
                  <a:srgbClr val="000000"/>
                </a:solidFill>
                <a:latin typeface="Cambria Bold"/>
              </a:rPr>
              <a:t> *AND gate</a:t>
            </a:r>
            <a:r>
              <a:rPr lang="en-US" sz="3300">
                <a:solidFill>
                  <a:srgbClr val="000000"/>
                </a:solidFill>
                <a:latin typeface="Cambria"/>
              </a:rPr>
              <a:t> means the </a:t>
            </a:r>
            <a:r>
              <a:rPr lang="en-US" sz="3300">
                <a:solidFill>
                  <a:srgbClr val="000000"/>
                </a:solidFill>
                <a:latin typeface="Cambria Bold"/>
              </a:rPr>
              <a:t>product </a:t>
            </a:r>
            <a:r>
              <a:rPr lang="en-US" sz="3300">
                <a:solidFill>
                  <a:srgbClr val="000000"/>
                </a:solidFill>
                <a:latin typeface="Cambria"/>
              </a:rPr>
              <a:t>for </a:t>
            </a:r>
          </a:p>
          <a:p>
            <a:pPr>
              <a:lnSpc>
                <a:spcPts val="4950"/>
              </a:lnSpc>
            </a:pPr>
            <a:r>
              <a:rPr lang="en-US" sz="3300">
                <a:solidFill>
                  <a:srgbClr val="000000"/>
                </a:solidFill>
                <a:latin typeface="Cambria"/>
              </a:rPr>
              <a:t>        BOOLEAN operation</a:t>
            </a:r>
          </a:p>
          <a:p>
            <a:pPr marL="712470" lvl="1" indent="-356235">
              <a:lnSpc>
                <a:spcPts val="4950"/>
              </a:lnSpc>
              <a:buFont typeface="Arial"/>
              <a:buChar char="•"/>
            </a:pPr>
            <a:r>
              <a:rPr lang="en-US" sz="3300">
                <a:solidFill>
                  <a:srgbClr val="000000"/>
                </a:solidFill>
                <a:latin typeface="Cambria"/>
              </a:rPr>
              <a:t>The truth table:</a:t>
            </a:r>
          </a:p>
          <a:p>
            <a:pPr>
              <a:lnSpc>
                <a:spcPts val="4950"/>
              </a:lnSpc>
            </a:pPr>
            <a:endParaRPr lang="en-US" sz="3300">
              <a:solidFill>
                <a:srgbClr val="000000"/>
              </a:solidFill>
              <a:latin typeface="Cambria"/>
            </a:endParaRPr>
          </a:p>
          <a:p>
            <a:pPr>
              <a:lnSpc>
                <a:spcPts val="4950"/>
              </a:lnSpc>
            </a:pPr>
            <a:endParaRPr lang="en-US" sz="3300">
              <a:solidFill>
                <a:srgbClr val="000000"/>
              </a:solidFill>
              <a:latin typeface="Cambria"/>
            </a:endParaRPr>
          </a:p>
          <a:p>
            <a:pPr marL="712470" lvl="1" indent="-356235">
              <a:lnSpc>
                <a:spcPts val="4950"/>
              </a:lnSpc>
              <a:buFont typeface="Arial"/>
              <a:buChar char="•"/>
            </a:pPr>
            <a:r>
              <a:rPr lang="en-US" sz="3300">
                <a:solidFill>
                  <a:srgbClr val="000000"/>
                </a:solidFill>
                <a:latin typeface="Cambria Bold"/>
              </a:rPr>
              <a:t>BOTH high input (1) </a:t>
            </a:r>
            <a:r>
              <a:rPr lang="en-US" sz="3300">
                <a:solidFill>
                  <a:srgbClr val="000000"/>
                </a:solidFill>
                <a:latin typeface="Cambria"/>
              </a:rPr>
              <a:t>by using AND gate and inverter generate </a:t>
            </a:r>
            <a:r>
              <a:rPr lang="en-US" sz="3300">
                <a:solidFill>
                  <a:srgbClr val="000000"/>
                </a:solidFill>
                <a:latin typeface="Cambria Bold"/>
              </a:rPr>
              <a:t>HIGH output (1)</a:t>
            </a:r>
          </a:p>
        </p:txBody>
      </p:sp>
      <p:sp>
        <p:nvSpPr>
          <p:cNvPr id="12" name="TextBox 12"/>
          <p:cNvSpPr txBox="1"/>
          <p:nvPr/>
        </p:nvSpPr>
        <p:spPr>
          <a:xfrm>
            <a:off x="1226440" y="310636"/>
            <a:ext cx="7245571" cy="607695"/>
          </a:xfrm>
          <a:prstGeom prst="rect">
            <a:avLst/>
          </a:prstGeom>
        </p:spPr>
        <p:txBody>
          <a:bodyPr lIns="0" tIns="0" rIns="0" bIns="0" rtlCol="0" anchor="t">
            <a:spAutoFit/>
          </a:bodyPr>
          <a:lstStyle/>
          <a:p>
            <a:pPr algn="ctr">
              <a:lnSpc>
                <a:spcPts val="4950"/>
              </a:lnSpc>
            </a:pPr>
            <a:r>
              <a:rPr lang="en-US" sz="3300">
                <a:solidFill>
                  <a:srgbClr val="000000"/>
                </a:solidFill>
                <a:latin typeface="Cambria Bold"/>
              </a:rPr>
              <a:t>Example 3</a:t>
            </a:r>
          </a:p>
        </p:txBody>
      </p:sp>
      <p:sp>
        <p:nvSpPr>
          <p:cNvPr id="13" name="TextBox 13"/>
          <p:cNvSpPr txBox="1"/>
          <p:nvPr/>
        </p:nvSpPr>
        <p:spPr>
          <a:xfrm>
            <a:off x="9721294" y="310636"/>
            <a:ext cx="7126461" cy="607695"/>
          </a:xfrm>
          <a:prstGeom prst="rect">
            <a:avLst/>
          </a:prstGeom>
        </p:spPr>
        <p:txBody>
          <a:bodyPr lIns="0" tIns="0" rIns="0" bIns="0" rtlCol="0" anchor="t">
            <a:spAutoFit/>
          </a:bodyPr>
          <a:lstStyle/>
          <a:p>
            <a:pPr algn="ctr">
              <a:lnSpc>
                <a:spcPts val="4950"/>
              </a:lnSpc>
            </a:pPr>
            <a:r>
              <a:rPr lang="en-US" sz="3300">
                <a:solidFill>
                  <a:srgbClr val="000000"/>
                </a:solidFill>
                <a:latin typeface="Cambria Bold"/>
              </a:rPr>
              <a:t>Example 4</a:t>
            </a:r>
          </a:p>
        </p:txBody>
      </p:sp>
      <p:graphicFrame>
        <p:nvGraphicFramePr>
          <p:cNvPr id="14" name="Table 14"/>
          <p:cNvGraphicFramePr>
            <a:graphicFrameLocks noGrp="1"/>
          </p:cNvGraphicFramePr>
          <p:nvPr/>
        </p:nvGraphicFramePr>
        <p:xfrm>
          <a:off x="1974342" y="5354903"/>
          <a:ext cx="5798199" cy="1063201"/>
        </p:xfrm>
        <a:graphic>
          <a:graphicData uri="http://schemas.openxmlformats.org/drawingml/2006/table">
            <a:tbl>
              <a:tblPr/>
              <a:tblGrid>
                <a:gridCol w="1932733">
                  <a:extLst>
                    <a:ext uri="{9D8B030D-6E8A-4147-A177-3AD203B41FA5}">
                      <a16:colId xmlns:a16="http://schemas.microsoft.com/office/drawing/2014/main" val="20000"/>
                    </a:ext>
                  </a:extLst>
                </a:gridCol>
                <a:gridCol w="1932733">
                  <a:extLst>
                    <a:ext uri="{9D8B030D-6E8A-4147-A177-3AD203B41FA5}">
                      <a16:colId xmlns:a16="http://schemas.microsoft.com/office/drawing/2014/main" val="20001"/>
                    </a:ext>
                  </a:extLst>
                </a:gridCol>
                <a:gridCol w="1932733">
                  <a:extLst>
                    <a:ext uri="{9D8B030D-6E8A-4147-A177-3AD203B41FA5}">
                      <a16:colId xmlns:a16="http://schemas.microsoft.com/office/drawing/2014/main" val="20002"/>
                    </a:ext>
                  </a:extLst>
                </a:gridCol>
              </a:tblGrid>
              <a:tr h="528424">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3131"/>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3131"/>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534777">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5757"/>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5757"/>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bl>
          </a:graphicData>
        </a:graphic>
      </p:graphicFrame>
      <p:sp>
        <p:nvSpPr>
          <p:cNvPr id="15" name="TextBox 15"/>
          <p:cNvSpPr txBox="1"/>
          <p:nvPr/>
        </p:nvSpPr>
        <p:spPr>
          <a:xfrm>
            <a:off x="5815934" y="5322189"/>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AB</a:t>
            </a:r>
          </a:p>
        </p:txBody>
      </p:sp>
      <p:sp>
        <p:nvSpPr>
          <p:cNvPr id="16" name="AutoShape 16"/>
          <p:cNvSpPr/>
          <p:nvPr/>
        </p:nvSpPr>
        <p:spPr>
          <a:xfrm>
            <a:off x="6797584" y="5450334"/>
            <a:ext cx="256122" cy="0"/>
          </a:xfrm>
          <a:prstGeom prst="line">
            <a:avLst/>
          </a:prstGeom>
          <a:ln w="38100" cap="flat">
            <a:solidFill>
              <a:srgbClr val="000000"/>
            </a:solidFill>
            <a:prstDash val="solid"/>
            <a:headEnd type="none" w="sm" len="sm"/>
            <a:tailEnd type="none" w="sm" len="sm"/>
          </a:ln>
        </p:spPr>
        <p:txBody>
          <a:bodyPr/>
          <a:lstStyle/>
          <a:p>
            <a:endParaRPr lang="en-US"/>
          </a:p>
        </p:txBody>
      </p:sp>
      <p:sp>
        <p:nvSpPr>
          <p:cNvPr id="17" name="TextBox 17"/>
          <p:cNvSpPr txBox="1"/>
          <p:nvPr/>
        </p:nvSpPr>
        <p:spPr>
          <a:xfrm>
            <a:off x="1974342" y="5324605"/>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A</a:t>
            </a:r>
          </a:p>
        </p:txBody>
      </p:sp>
      <p:sp>
        <p:nvSpPr>
          <p:cNvPr id="18" name="TextBox 18"/>
          <p:cNvSpPr txBox="1"/>
          <p:nvPr/>
        </p:nvSpPr>
        <p:spPr>
          <a:xfrm>
            <a:off x="3984110" y="5324605"/>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B</a:t>
            </a:r>
          </a:p>
        </p:txBody>
      </p:sp>
      <p:sp>
        <p:nvSpPr>
          <p:cNvPr id="19" name="TextBox 19"/>
          <p:cNvSpPr txBox="1"/>
          <p:nvPr/>
        </p:nvSpPr>
        <p:spPr>
          <a:xfrm>
            <a:off x="1974342" y="5858621"/>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1</a:t>
            </a:r>
          </a:p>
        </p:txBody>
      </p:sp>
      <p:sp>
        <p:nvSpPr>
          <p:cNvPr id="20" name="TextBox 20"/>
          <p:cNvSpPr txBox="1"/>
          <p:nvPr/>
        </p:nvSpPr>
        <p:spPr>
          <a:xfrm>
            <a:off x="3984110" y="5858621"/>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0</a:t>
            </a:r>
          </a:p>
        </p:txBody>
      </p:sp>
      <p:sp>
        <p:nvSpPr>
          <p:cNvPr id="21" name="TextBox 21"/>
          <p:cNvSpPr txBox="1"/>
          <p:nvPr/>
        </p:nvSpPr>
        <p:spPr>
          <a:xfrm>
            <a:off x="5869099" y="5858621"/>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1</a:t>
            </a:r>
          </a:p>
        </p:txBody>
      </p:sp>
      <p:graphicFrame>
        <p:nvGraphicFramePr>
          <p:cNvPr id="22" name="Table 22"/>
          <p:cNvGraphicFramePr>
            <a:graphicFrameLocks noGrp="1"/>
          </p:cNvGraphicFramePr>
          <p:nvPr/>
        </p:nvGraphicFramePr>
        <p:xfrm>
          <a:off x="10385426" y="5350072"/>
          <a:ext cx="5798199" cy="1063201"/>
        </p:xfrm>
        <a:graphic>
          <a:graphicData uri="http://schemas.openxmlformats.org/drawingml/2006/table">
            <a:tbl>
              <a:tblPr/>
              <a:tblGrid>
                <a:gridCol w="1932733">
                  <a:extLst>
                    <a:ext uri="{9D8B030D-6E8A-4147-A177-3AD203B41FA5}">
                      <a16:colId xmlns:a16="http://schemas.microsoft.com/office/drawing/2014/main" val="20000"/>
                    </a:ext>
                  </a:extLst>
                </a:gridCol>
                <a:gridCol w="1932733">
                  <a:extLst>
                    <a:ext uri="{9D8B030D-6E8A-4147-A177-3AD203B41FA5}">
                      <a16:colId xmlns:a16="http://schemas.microsoft.com/office/drawing/2014/main" val="20001"/>
                    </a:ext>
                  </a:extLst>
                </a:gridCol>
                <a:gridCol w="1932733">
                  <a:extLst>
                    <a:ext uri="{9D8B030D-6E8A-4147-A177-3AD203B41FA5}">
                      <a16:colId xmlns:a16="http://schemas.microsoft.com/office/drawing/2014/main" val="20002"/>
                    </a:ext>
                  </a:extLst>
                </a:gridCol>
              </a:tblGrid>
              <a:tr h="528424">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3131"/>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3131"/>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534777">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5757"/>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FF5757"/>
                    </a:solidFill>
                  </a:tcPr>
                </a:tc>
                <a:tc>
                  <a:txBody>
                    <a:bodyPr/>
                    <a:lstStyle/>
                    <a:p>
                      <a:pPr algn="ctr">
                        <a:lnSpc>
                          <a:spcPts val="1941"/>
                        </a:lnSpc>
                        <a:defRPr/>
                      </a:pPr>
                      <a:endParaRPr lang="en-US" sz="1100"/>
                    </a:p>
                  </a:txBody>
                  <a:tcPr marL="125823" marR="125823" marT="125823" marB="125823" anchor="ctr">
                    <a:lnL w="18873" cap="flat" cmpd="sng" algn="ctr">
                      <a:solidFill>
                        <a:srgbClr val="000000"/>
                      </a:solidFill>
                      <a:prstDash val="solid"/>
                      <a:round/>
                      <a:headEnd type="none" w="med" len="med"/>
                      <a:tailEnd type="none" w="med" len="med"/>
                    </a:lnL>
                    <a:lnR w="18873" cap="flat" cmpd="sng" algn="ctr">
                      <a:solidFill>
                        <a:srgbClr val="000000"/>
                      </a:solidFill>
                      <a:prstDash val="solid"/>
                      <a:round/>
                      <a:headEnd type="none" w="med" len="med"/>
                      <a:tailEnd type="none" w="med" len="med"/>
                    </a:lnR>
                    <a:lnT w="18873" cap="flat" cmpd="sng" algn="ctr">
                      <a:solidFill>
                        <a:srgbClr val="000000"/>
                      </a:solidFill>
                      <a:prstDash val="solid"/>
                      <a:round/>
                      <a:headEnd type="none" w="med" len="med"/>
                      <a:tailEnd type="none" w="med" len="med"/>
                    </a:lnT>
                    <a:lnB w="18873"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bl>
          </a:graphicData>
        </a:graphic>
      </p:graphicFrame>
      <p:sp>
        <p:nvSpPr>
          <p:cNvPr id="23" name="TextBox 23"/>
          <p:cNvSpPr txBox="1"/>
          <p:nvPr/>
        </p:nvSpPr>
        <p:spPr>
          <a:xfrm>
            <a:off x="14227019" y="5317357"/>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AB</a:t>
            </a:r>
          </a:p>
        </p:txBody>
      </p:sp>
      <p:sp>
        <p:nvSpPr>
          <p:cNvPr id="24" name="TextBox 24"/>
          <p:cNvSpPr txBox="1"/>
          <p:nvPr/>
        </p:nvSpPr>
        <p:spPr>
          <a:xfrm>
            <a:off x="10385426" y="5319773"/>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A</a:t>
            </a:r>
          </a:p>
        </p:txBody>
      </p:sp>
      <p:sp>
        <p:nvSpPr>
          <p:cNvPr id="25" name="TextBox 25"/>
          <p:cNvSpPr txBox="1"/>
          <p:nvPr/>
        </p:nvSpPr>
        <p:spPr>
          <a:xfrm>
            <a:off x="12395195" y="5319773"/>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Italics"/>
              </a:rPr>
              <a:t>B</a:t>
            </a:r>
          </a:p>
        </p:txBody>
      </p:sp>
      <p:sp>
        <p:nvSpPr>
          <p:cNvPr id="26" name="TextBox 26"/>
          <p:cNvSpPr txBox="1"/>
          <p:nvPr/>
        </p:nvSpPr>
        <p:spPr>
          <a:xfrm>
            <a:off x="10385426" y="5853789"/>
            <a:ext cx="1831824"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0</a:t>
            </a:r>
          </a:p>
        </p:txBody>
      </p:sp>
      <p:sp>
        <p:nvSpPr>
          <p:cNvPr id="27" name="TextBox 27"/>
          <p:cNvSpPr txBox="1"/>
          <p:nvPr/>
        </p:nvSpPr>
        <p:spPr>
          <a:xfrm>
            <a:off x="12395195" y="5853789"/>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0</a:t>
            </a:r>
          </a:p>
        </p:txBody>
      </p:sp>
      <p:sp>
        <p:nvSpPr>
          <p:cNvPr id="28" name="TextBox 28"/>
          <p:cNvSpPr txBox="1"/>
          <p:nvPr/>
        </p:nvSpPr>
        <p:spPr>
          <a:xfrm>
            <a:off x="14280183" y="5853789"/>
            <a:ext cx="1778660" cy="564315"/>
          </a:xfrm>
          <a:prstGeom prst="rect">
            <a:avLst/>
          </a:prstGeom>
        </p:spPr>
        <p:txBody>
          <a:bodyPr lIns="0" tIns="0" rIns="0" bIns="0" rtlCol="0" anchor="t">
            <a:spAutoFit/>
          </a:bodyPr>
          <a:lstStyle/>
          <a:p>
            <a:pPr algn="ctr">
              <a:lnSpc>
                <a:spcPts val="4624"/>
              </a:lnSpc>
            </a:pPr>
            <a:r>
              <a:rPr lang="en-US" sz="3302">
                <a:solidFill>
                  <a:srgbClr val="000000"/>
                </a:solidFill>
                <a:latin typeface="Glacial Indifference"/>
              </a:rPr>
              <a:t>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87053" y="1028700"/>
            <a:ext cx="16243860" cy="8229600"/>
            <a:chOff x="0" y="0"/>
            <a:chExt cx="3538556" cy="1792733"/>
          </a:xfrm>
        </p:grpSpPr>
        <p:sp>
          <p:nvSpPr>
            <p:cNvPr id="3" name="Freeform 3"/>
            <p:cNvSpPr/>
            <p:nvPr/>
          </p:nvSpPr>
          <p:spPr>
            <a:xfrm>
              <a:off x="0" y="0"/>
              <a:ext cx="3538556" cy="1792733"/>
            </a:xfrm>
            <a:custGeom>
              <a:avLst/>
              <a:gdLst/>
              <a:ahLst/>
              <a:cxnLst/>
              <a:rect l="l" t="t" r="r" b="b"/>
              <a:pathLst>
                <a:path w="3538556" h="1792733">
                  <a:moveTo>
                    <a:pt x="24307" y="0"/>
                  </a:moveTo>
                  <a:lnTo>
                    <a:pt x="3514249" y="0"/>
                  </a:lnTo>
                  <a:cubicBezTo>
                    <a:pt x="3520696" y="0"/>
                    <a:pt x="3526878" y="2561"/>
                    <a:pt x="3531436" y="7119"/>
                  </a:cubicBezTo>
                  <a:cubicBezTo>
                    <a:pt x="3535995" y="11678"/>
                    <a:pt x="3538556" y="17860"/>
                    <a:pt x="3538556" y="24307"/>
                  </a:cubicBezTo>
                  <a:lnTo>
                    <a:pt x="3538556" y="1768426"/>
                  </a:lnTo>
                  <a:cubicBezTo>
                    <a:pt x="3538556" y="1781850"/>
                    <a:pt x="3527673" y="1792733"/>
                    <a:pt x="3514249" y="1792733"/>
                  </a:cubicBezTo>
                  <a:lnTo>
                    <a:pt x="24307" y="1792733"/>
                  </a:lnTo>
                  <a:cubicBezTo>
                    <a:pt x="10883" y="1792733"/>
                    <a:pt x="0" y="1781850"/>
                    <a:pt x="0" y="1768426"/>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64518" y="1124816"/>
            <a:ext cx="14958964" cy="1137285"/>
          </a:xfrm>
          <a:prstGeom prst="rect">
            <a:avLst/>
          </a:prstGeom>
        </p:spPr>
        <p:txBody>
          <a:bodyPr lIns="0" tIns="0" rIns="0" bIns="0" rtlCol="0" anchor="t">
            <a:spAutoFit/>
          </a:bodyPr>
          <a:lstStyle/>
          <a:p>
            <a:pPr>
              <a:lnSpc>
                <a:spcPts val="9240"/>
              </a:lnSpc>
              <a:spcBef>
                <a:spcPct val="0"/>
              </a:spcBef>
            </a:pPr>
            <a:r>
              <a:rPr lang="en-US" sz="6600">
                <a:solidFill>
                  <a:srgbClr val="000000"/>
                </a:solidFill>
                <a:latin typeface="Norwester"/>
              </a:rPr>
              <a:t>EXAMPLE</a:t>
            </a:r>
          </a:p>
        </p:txBody>
      </p:sp>
      <p:sp>
        <p:nvSpPr>
          <p:cNvPr id="6" name="AutoShape 6"/>
          <p:cNvSpPr/>
          <p:nvPr/>
        </p:nvSpPr>
        <p:spPr>
          <a:xfrm flipV="1">
            <a:off x="1664938" y="2208174"/>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7" name="TextBox 7"/>
          <p:cNvSpPr txBox="1"/>
          <p:nvPr/>
        </p:nvSpPr>
        <p:spPr>
          <a:xfrm>
            <a:off x="1664518" y="2537821"/>
            <a:ext cx="13727205" cy="4640580"/>
          </a:xfrm>
          <a:prstGeom prst="rect">
            <a:avLst/>
          </a:prstGeom>
        </p:spPr>
        <p:txBody>
          <a:bodyPr lIns="0" tIns="0" rIns="0" bIns="0" rtlCol="0" anchor="t">
            <a:spAutoFit/>
          </a:bodyPr>
          <a:lstStyle/>
          <a:p>
            <a:pPr>
              <a:lnSpc>
                <a:spcPts val="4620"/>
              </a:lnSpc>
            </a:pPr>
            <a:r>
              <a:rPr lang="en-US" sz="3300">
                <a:solidFill>
                  <a:srgbClr val="000000"/>
                </a:solidFill>
                <a:latin typeface="Cambria"/>
              </a:rPr>
              <a:t>Design a logic circuit that has three inputs, A, B, and C, and whose output will be HIGH only when a majority of the inputs are HIGH.</a:t>
            </a:r>
          </a:p>
          <a:p>
            <a:pPr>
              <a:lnSpc>
                <a:spcPts val="4620"/>
              </a:lnSpc>
            </a:pPr>
            <a:endParaRPr lang="en-US" sz="3300">
              <a:solidFill>
                <a:srgbClr val="000000"/>
              </a:solidFill>
              <a:latin typeface="Cambria"/>
            </a:endParaRPr>
          </a:p>
          <a:p>
            <a:pPr>
              <a:lnSpc>
                <a:spcPts val="4620"/>
              </a:lnSpc>
            </a:pPr>
            <a:r>
              <a:rPr lang="en-US" sz="3300" u="sng">
                <a:solidFill>
                  <a:srgbClr val="000000"/>
                </a:solidFill>
                <a:latin typeface="Cambria"/>
              </a:rPr>
              <a:t>Solution: </a:t>
            </a:r>
          </a:p>
          <a:p>
            <a:pPr>
              <a:lnSpc>
                <a:spcPts val="4620"/>
              </a:lnSpc>
            </a:pPr>
            <a:r>
              <a:rPr lang="en-US" sz="3300" u="sng">
                <a:solidFill>
                  <a:srgbClr val="000000"/>
                </a:solidFill>
                <a:latin typeface="Cambria"/>
              </a:rPr>
              <a:t>Step 1</a:t>
            </a:r>
          </a:p>
          <a:p>
            <a:pPr>
              <a:lnSpc>
                <a:spcPts val="4620"/>
              </a:lnSpc>
            </a:pPr>
            <a:r>
              <a:rPr lang="en-US" sz="3300">
                <a:solidFill>
                  <a:srgbClr val="000000"/>
                </a:solidFill>
                <a:latin typeface="Cambria"/>
              </a:rPr>
              <a:t>Set up the truth table. On the basis of the problem statement, </a:t>
            </a:r>
            <a:r>
              <a:rPr lang="en-US" sz="3300">
                <a:solidFill>
                  <a:srgbClr val="000000"/>
                </a:solidFill>
                <a:latin typeface="Cambria Bold"/>
              </a:rPr>
              <a:t>the output 𝐗 should be 1 whenever two or more inputs are 1</a:t>
            </a:r>
            <a:r>
              <a:rPr lang="en-US" sz="3300">
                <a:solidFill>
                  <a:srgbClr val="000000"/>
                </a:solidFill>
                <a:latin typeface="Cambria"/>
              </a:rPr>
              <a:t>; for all other cases, the output should be 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694471" y="532934"/>
            <a:ext cx="15079715" cy="6781866"/>
            <a:chOff x="0" y="0"/>
            <a:chExt cx="3284959" cy="1477359"/>
          </a:xfrm>
        </p:grpSpPr>
        <p:sp>
          <p:nvSpPr>
            <p:cNvPr id="3" name="Freeform 3"/>
            <p:cNvSpPr/>
            <p:nvPr/>
          </p:nvSpPr>
          <p:spPr>
            <a:xfrm>
              <a:off x="0" y="0"/>
              <a:ext cx="3284959" cy="1477359"/>
            </a:xfrm>
            <a:custGeom>
              <a:avLst/>
              <a:gdLst/>
              <a:ahLst/>
              <a:cxnLst/>
              <a:rect l="l" t="t" r="r" b="b"/>
              <a:pathLst>
                <a:path w="3284959" h="1477359">
                  <a:moveTo>
                    <a:pt x="26183" y="0"/>
                  </a:moveTo>
                  <a:lnTo>
                    <a:pt x="3258776" y="0"/>
                  </a:lnTo>
                  <a:cubicBezTo>
                    <a:pt x="3265720" y="0"/>
                    <a:pt x="3272380" y="2759"/>
                    <a:pt x="3277290" y="7669"/>
                  </a:cubicBezTo>
                  <a:cubicBezTo>
                    <a:pt x="3282200" y="12579"/>
                    <a:pt x="3284959" y="19239"/>
                    <a:pt x="3284959" y="26183"/>
                  </a:cubicBezTo>
                  <a:lnTo>
                    <a:pt x="3284959" y="1451175"/>
                  </a:lnTo>
                  <a:cubicBezTo>
                    <a:pt x="3284959" y="1465636"/>
                    <a:pt x="3273236" y="1477359"/>
                    <a:pt x="3258776" y="1477359"/>
                  </a:cubicBezTo>
                  <a:lnTo>
                    <a:pt x="26183" y="1477359"/>
                  </a:lnTo>
                  <a:cubicBezTo>
                    <a:pt x="19239" y="1477359"/>
                    <a:pt x="12579" y="1474600"/>
                    <a:pt x="7669" y="1469690"/>
                  </a:cubicBezTo>
                  <a:cubicBezTo>
                    <a:pt x="2759" y="1464779"/>
                    <a:pt x="0" y="1458120"/>
                    <a:pt x="0" y="1451175"/>
                  </a:cubicBezTo>
                  <a:lnTo>
                    <a:pt x="0" y="26183"/>
                  </a:lnTo>
                  <a:cubicBezTo>
                    <a:pt x="0" y="19239"/>
                    <a:pt x="2759" y="12579"/>
                    <a:pt x="7669" y="7669"/>
                  </a:cubicBezTo>
                  <a:cubicBezTo>
                    <a:pt x="12579" y="2759"/>
                    <a:pt x="19239" y="0"/>
                    <a:pt x="26183"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aphicFrame>
        <p:nvGraphicFramePr>
          <p:cNvPr id="5" name="Table 5"/>
          <p:cNvGraphicFramePr>
            <a:graphicFrameLocks noGrp="1"/>
          </p:cNvGraphicFramePr>
          <p:nvPr/>
        </p:nvGraphicFramePr>
        <p:xfrm>
          <a:off x="893059" y="664684"/>
          <a:ext cx="14747337" cy="6497350"/>
        </p:xfrm>
        <a:graphic>
          <a:graphicData uri="http://schemas.openxmlformats.org/drawingml/2006/table">
            <a:tbl>
              <a:tblPr/>
              <a:tblGrid>
                <a:gridCol w="2683174">
                  <a:extLst>
                    <a:ext uri="{9D8B030D-6E8A-4147-A177-3AD203B41FA5}">
                      <a16:colId xmlns:a16="http://schemas.microsoft.com/office/drawing/2014/main" val="20000"/>
                    </a:ext>
                  </a:extLst>
                </a:gridCol>
                <a:gridCol w="3008285">
                  <a:extLst>
                    <a:ext uri="{9D8B030D-6E8A-4147-A177-3AD203B41FA5}">
                      <a16:colId xmlns:a16="http://schemas.microsoft.com/office/drawing/2014/main" val="20001"/>
                    </a:ext>
                  </a:extLst>
                </a:gridCol>
                <a:gridCol w="3365906">
                  <a:extLst>
                    <a:ext uri="{9D8B030D-6E8A-4147-A177-3AD203B41FA5}">
                      <a16:colId xmlns:a16="http://schemas.microsoft.com/office/drawing/2014/main" val="20002"/>
                    </a:ext>
                  </a:extLst>
                </a:gridCol>
                <a:gridCol w="5689972">
                  <a:extLst>
                    <a:ext uri="{9D8B030D-6E8A-4147-A177-3AD203B41FA5}">
                      <a16:colId xmlns:a16="http://schemas.microsoft.com/office/drawing/2014/main" val="20003"/>
                    </a:ext>
                  </a:extLst>
                </a:gridCol>
              </a:tblGrid>
              <a:tr h="723786">
                <a:tc>
                  <a:txBody>
                    <a:bodyPr/>
                    <a:lstStyle/>
                    <a:p>
                      <a:pPr algn="ctr">
                        <a:lnSpc>
                          <a:spcPts val="4619"/>
                        </a:lnSpc>
                        <a:defRPr/>
                      </a:pPr>
                      <a:r>
                        <a:rPr lang="en-US" sz="3299">
                          <a:solidFill>
                            <a:srgbClr val="000000"/>
                          </a:solidFill>
                          <a:latin typeface="Glacial Indifference Italics"/>
                        </a:rPr>
                        <a:t>A</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3131"/>
                    </a:solidFill>
                  </a:tcPr>
                </a:tc>
                <a:tc>
                  <a:txBody>
                    <a:bodyPr/>
                    <a:lstStyle/>
                    <a:p>
                      <a:pPr algn="ctr">
                        <a:lnSpc>
                          <a:spcPts val="4619"/>
                        </a:lnSpc>
                        <a:defRPr/>
                      </a:pPr>
                      <a:r>
                        <a:rPr lang="en-US" sz="3299">
                          <a:solidFill>
                            <a:srgbClr val="000000"/>
                          </a:solidFill>
                          <a:latin typeface="Glacial Indifference Italics"/>
                        </a:rPr>
                        <a:t>B</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3131"/>
                    </a:solidFill>
                  </a:tcPr>
                </a:tc>
                <a:tc>
                  <a:txBody>
                    <a:bodyPr/>
                    <a:lstStyle/>
                    <a:p>
                      <a:pPr algn="ctr">
                        <a:lnSpc>
                          <a:spcPts val="4619"/>
                        </a:lnSpc>
                        <a:defRPr/>
                      </a:pPr>
                      <a:r>
                        <a:rPr lang="en-US" sz="3299">
                          <a:solidFill>
                            <a:srgbClr val="000000"/>
                          </a:solidFill>
                          <a:latin typeface="Glacial Indifference Italics"/>
                        </a:rPr>
                        <a:t>C</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3131"/>
                    </a:solidFill>
                  </a:tcPr>
                </a:tc>
                <a:tc>
                  <a:txBody>
                    <a:bodyPr/>
                    <a:lstStyle/>
                    <a:p>
                      <a:pPr algn="ctr">
                        <a:lnSpc>
                          <a:spcPts val="4619"/>
                        </a:lnSpc>
                        <a:defRPr/>
                      </a:pPr>
                      <a:r>
                        <a:rPr lang="en-US" sz="3299">
                          <a:solidFill>
                            <a:srgbClr val="000000"/>
                          </a:solidFill>
                          <a:latin typeface="Glacial Indifference Italics"/>
                        </a:rPr>
                        <a:t>X</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3131"/>
                    </a:solidFill>
                  </a:tcPr>
                </a:tc>
                <a:extLst>
                  <a:ext uri="{0D108BD9-81ED-4DB2-BD59-A6C34878D82A}">
                    <a16:rowId xmlns:a16="http://schemas.microsoft.com/office/drawing/2014/main" val="10000"/>
                  </a:ext>
                </a:extLst>
              </a:tr>
              <a:tr h="723786">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715424">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2"/>
                  </a:ext>
                </a:extLst>
              </a:tr>
              <a:tr h="723786">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723786">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4"/>
                  </a:ext>
                </a:extLst>
              </a:tr>
              <a:tr h="715424">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723786">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6"/>
                  </a:ext>
                </a:extLst>
              </a:tr>
              <a:tr h="723786">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0</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7"/>
                  </a:ext>
                </a:extLst>
              </a:tr>
              <a:tr h="723786">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tc>
                  <a:txBody>
                    <a:bodyPr/>
                    <a:lstStyle/>
                    <a:p>
                      <a:pPr algn="ctr">
                        <a:lnSpc>
                          <a:spcPts val="4619"/>
                        </a:lnSpc>
                        <a:defRPr/>
                      </a:pPr>
                      <a:r>
                        <a:rPr lang="en-US" sz="3299">
                          <a:solidFill>
                            <a:srgbClr val="000000"/>
                          </a:solidFill>
                          <a:latin typeface="Glacial Indifference"/>
                        </a:rPr>
                        <a:t>1</a:t>
                      </a:r>
                      <a:endParaRPr lang="en-US" sz="1100"/>
                    </a:p>
                  </a:txBody>
                  <a:tcPr marL="57150" marR="57150" marT="57150" marB="571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8"/>
                  </a:ext>
                </a:extLst>
              </a:tr>
            </a:tbl>
          </a:graphicData>
        </a:graphic>
      </p:graphicFrame>
      <p:grpSp>
        <p:nvGrpSpPr>
          <p:cNvPr id="6" name="Group 6"/>
          <p:cNvGrpSpPr/>
          <p:nvPr/>
        </p:nvGrpSpPr>
        <p:grpSpPr>
          <a:xfrm>
            <a:off x="674582" y="7629064"/>
            <a:ext cx="16250490" cy="2241988"/>
            <a:chOff x="0" y="0"/>
            <a:chExt cx="3540000" cy="488394"/>
          </a:xfrm>
        </p:grpSpPr>
        <p:sp>
          <p:nvSpPr>
            <p:cNvPr id="7" name="Freeform 7"/>
            <p:cNvSpPr/>
            <p:nvPr/>
          </p:nvSpPr>
          <p:spPr>
            <a:xfrm>
              <a:off x="0" y="0"/>
              <a:ext cx="3540000" cy="488394"/>
            </a:xfrm>
            <a:custGeom>
              <a:avLst/>
              <a:gdLst/>
              <a:ahLst/>
              <a:cxnLst/>
              <a:rect l="l" t="t" r="r" b="b"/>
              <a:pathLst>
                <a:path w="3540000" h="488394">
                  <a:moveTo>
                    <a:pt x="24297" y="0"/>
                  </a:moveTo>
                  <a:lnTo>
                    <a:pt x="3515703" y="0"/>
                  </a:lnTo>
                  <a:cubicBezTo>
                    <a:pt x="3529122" y="0"/>
                    <a:pt x="3540000" y="10878"/>
                    <a:pt x="3540000" y="24297"/>
                  </a:cubicBezTo>
                  <a:lnTo>
                    <a:pt x="3540000" y="464097"/>
                  </a:lnTo>
                  <a:cubicBezTo>
                    <a:pt x="3540000" y="470541"/>
                    <a:pt x="3537440" y="476721"/>
                    <a:pt x="3532884" y="481277"/>
                  </a:cubicBezTo>
                  <a:cubicBezTo>
                    <a:pt x="3528327" y="485834"/>
                    <a:pt x="3522147" y="488394"/>
                    <a:pt x="3515703" y="488394"/>
                  </a:cubicBezTo>
                  <a:lnTo>
                    <a:pt x="24297" y="488394"/>
                  </a:lnTo>
                  <a:cubicBezTo>
                    <a:pt x="10878" y="488394"/>
                    <a:pt x="0" y="477516"/>
                    <a:pt x="0" y="464097"/>
                  </a:cubicBezTo>
                  <a:lnTo>
                    <a:pt x="0" y="24297"/>
                  </a:lnTo>
                  <a:cubicBezTo>
                    <a:pt x="0" y="17853"/>
                    <a:pt x="2560" y="11673"/>
                    <a:pt x="7116" y="7116"/>
                  </a:cubicBezTo>
                  <a:cubicBezTo>
                    <a:pt x="11673" y="2560"/>
                    <a:pt x="17853" y="0"/>
                    <a:pt x="24297" y="0"/>
                  </a:cubicBezTo>
                  <a:close/>
                </a:path>
              </a:pathLst>
            </a:custGeom>
            <a:solidFill>
              <a:srgbClr val="FFFFFF"/>
            </a:solidFill>
            <a:ln w="190500">
              <a:solidFill>
                <a:srgbClr val="082A44"/>
              </a:solidFill>
            </a:ln>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322609" y="7844230"/>
            <a:ext cx="14954434" cy="1735455"/>
          </a:xfrm>
          <a:prstGeom prst="rect">
            <a:avLst/>
          </a:prstGeom>
        </p:spPr>
        <p:txBody>
          <a:bodyPr lIns="0" tIns="0" rIns="0" bIns="0" rtlCol="0" anchor="t">
            <a:spAutoFit/>
          </a:bodyPr>
          <a:lstStyle/>
          <a:p>
            <a:pPr algn="ctr">
              <a:lnSpc>
                <a:spcPts val="4620"/>
              </a:lnSpc>
            </a:pPr>
            <a:r>
              <a:rPr lang="en-US" sz="3300" u="sng">
                <a:solidFill>
                  <a:srgbClr val="000000"/>
                </a:solidFill>
                <a:latin typeface="Cambria"/>
              </a:rPr>
              <a:t>Step 2</a:t>
            </a:r>
          </a:p>
          <a:p>
            <a:pPr algn="ctr">
              <a:lnSpc>
                <a:spcPts val="4620"/>
              </a:lnSpc>
              <a:spcBef>
                <a:spcPct val="0"/>
              </a:spcBef>
            </a:pPr>
            <a:r>
              <a:rPr lang="en-US" sz="3300">
                <a:solidFill>
                  <a:srgbClr val="000000"/>
                </a:solidFill>
                <a:latin typeface="Cambria"/>
              </a:rPr>
              <a:t>Write the AND term for each case where the output is a 1. There are four such cases. Refer to the TRUTH TABLE above.</a:t>
            </a:r>
          </a:p>
        </p:txBody>
      </p:sp>
      <p:sp>
        <p:nvSpPr>
          <p:cNvPr id="10" name="TextBox 10"/>
          <p:cNvSpPr txBox="1"/>
          <p:nvPr/>
        </p:nvSpPr>
        <p:spPr>
          <a:xfrm>
            <a:off x="15989781" y="3598079"/>
            <a:ext cx="1079019"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a:solidFill>
                  <a:srgbClr val="000000"/>
                </a:solidFill>
                <a:latin typeface="Glacial Indifference Bold"/>
              </a:rPr>
              <a:t>ABC</a:t>
            </a:r>
          </a:p>
        </p:txBody>
      </p:sp>
      <p:sp>
        <p:nvSpPr>
          <p:cNvPr id="11" name="TextBox 11"/>
          <p:cNvSpPr txBox="1"/>
          <p:nvPr/>
        </p:nvSpPr>
        <p:spPr>
          <a:xfrm>
            <a:off x="15989781" y="5076825"/>
            <a:ext cx="1079019"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a:solidFill>
                  <a:srgbClr val="000000"/>
                </a:solidFill>
                <a:latin typeface="Glacial Indifference Bold"/>
              </a:rPr>
              <a:t>ABC</a:t>
            </a:r>
          </a:p>
        </p:txBody>
      </p:sp>
      <p:sp>
        <p:nvSpPr>
          <p:cNvPr id="12" name="TextBox 12"/>
          <p:cNvSpPr txBox="1"/>
          <p:nvPr/>
        </p:nvSpPr>
        <p:spPr>
          <a:xfrm>
            <a:off x="15989781" y="6465290"/>
            <a:ext cx="1079019"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a:solidFill>
                  <a:srgbClr val="000000"/>
                </a:solidFill>
                <a:latin typeface="Glacial Indifference Bold"/>
              </a:rPr>
              <a:t>ABC</a:t>
            </a:r>
          </a:p>
        </p:txBody>
      </p:sp>
      <p:sp>
        <p:nvSpPr>
          <p:cNvPr id="13" name="TextBox 13"/>
          <p:cNvSpPr txBox="1"/>
          <p:nvPr/>
        </p:nvSpPr>
        <p:spPr>
          <a:xfrm>
            <a:off x="15989781" y="5771058"/>
            <a:ext cx="1079019" cy="563880"/>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a:solidFill>
                  <a:srgbClr val="000000"/>
                </a:solidFill>
                <a:latin typeface="Glacial Indifference Bold"/>
              </a:rPr>
              <a:t>ABC</a:t>
            </a:r>
          </a:p>
        </p:txBody>
      </p:sp>
      <p:sp>
        <p:nvSpPr>
          <p:cNvPr id="16" name="TextBox 16"/>
          <p:cNvSpPr txBox="1"/>
          <p:nvPr/>
        </p:nvSpPr>
        <p:spPr>
          <a:xfrm>
            <a:off x="15952288" y="1886331"/>
            <a:ext cx="2159080" cy="1144905"/>
          </a:xfrm>
          <a:prstGeom prst="rect">
            <a:avLst/>
          </a:prstGeom>
          <a:solidFill>
            <a:schemeClr val="tx2">
              <a:lumMod val="60000"/>
              <a:lumOff val="40000"/>
            </a:schemeClr>
          </a:solidFill>
        </p:spPr>
        <p:style>
          <a:lnRef idx="2">
            <a:schemeClr val="dk1"/>
          </a:lnRef>
          <a:fillRef idx="1">
            <a:schemeClr val="lt1"/>
          </a:fillRef>
          <a:effectRef idx="0">
            <a:schemeClr val="dk1"/>
          </a:effectRef>
          <a:fontRef idx="minor">
            <a:schemeClr val="dk1"/>
          </a:fontRef>
        </p:style>
        <p:txBody>
          <a:bodyPr lIns="0" tIns="0" rIns="0" bIns="0" rtlCol="0" anchor="t">
            <a:spAutoFit/>
          </a:bodyPr>
          <a:lstStyle/>
          <a:p>
            <a:pPr algn="ctr">
              <a:lnSpc>
                <a:spcPts val="4620"/>
              </a:lnSpc>
              <a:spcBef>
                <a:spcPct val="0"/>
              </a:spcBef>
            </a:pPr>
            <a:r>
              <a:rPr lang="en-US" sz="3300" dirty="0">
                <a:solidFill>
                  <a:srgbClr val="000000"/>
                </a:solidFill>
                <a:latin typeface="Glacial Indifference Bold"/>
              </a:rPr>
              <a:t>Boolean expression</a:t>
            </a:r>
          </a:p>
        </p:txBody>
      </p:sp>
      <p:sp>
        <p:nvSpPr>
          <p:cNvPr id="17" name="AutoShape 17"/>
          <p:cNvSpPr/>
          <p:nvPr/>
        </p:nvSpPr>
        <p:spPr>
          <a:xfrm>
            <a:off x="16153167" y="3721904"/>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8" name="AutoShape 18"/>
          <p:cNvSpPr/>
          <p:nvPr/>
        </p:nvSpPr>
        <p:spPr>
          <a:xfrm>
            <a:off x="16403264" y="5191125"/>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9" name="AutoShape 19"/>
          <p:cNvSpPr/>
          <p:nvPr/>
        </p:nvSpPr>
        <p:spPr>
          <a:xfrm>
            <a:off x="16691461" y="5885358"/>
            <a:ext cx="211997" cy="0"/>
          </a:xfrm>
          <a:prstGeom prst="line">
            <a:avLst/>
          </a:prstGeom>
          <a:ln w="38100" cap="flat">
            <a:solidFill>
              <a:srgbClr val="000000"/>
            </a:solidFill>
            <a:prstDash val="solid"/>
            <a:headEnd type="none" w="sm" len="sm"/>
            <a:tailEnd type="none" w="sm" len="sm"/>
          </a:ln>
        </p:spPr>
        <p:txBody>
          <a:bodyPr/>
          <a:lstStyle/>
          <a:p>
            <a:endParaRPr lang="en-US"/>
          </a:p>
        </p:txBody>
      </p:sp>
      <p:cxnSp>
        <p:nvCxnSpPr>
          <p:cNvPr id="21" name="Straight Arrow Connector 20">
            <a:extLst>
              <a:ext uri="{FF2B5EF4-FFF2-40B4-BE49-F238E27FC236}">
                <a16:creationId xmlns:a16="http://schemas.microsoft.com/office/drawing/2014/main" id="{E3A1243C-7164-26C0-E93E-8496F5381B37}"/>
              </a:ext>
            </a:extLst>
          </p:cNvPr>
          <p:cNvCxnSpPr>
            <a:cxnSpLocks/>
          </p:cNvCxnSpPr>
          <p:nvPr/>
        </p:nvCxnSpPr>
        <p:spPr>
          <a:xfrm flipV="1">
            <a:off x="17830800" y="3031236"/>
            <a:ext cx="0" cy="37124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46E55D7F-EA4B-5423-F2FF-5089107E1044}"/>
              </a:ext>
            </a:extLst>
          </p:cNvPr>
          <p:cNvCxnSpPr>
            <a:stCxn id="10" idx="3"/>
          </p:cNvCxnSpPr>
          <p:nvPr/>
        </p:nvCxnSpPr>
        <p:spPr>
          <a:xfrm flipV="1">
            <a:off x="17068800" y="3848100"/>
            <a:ext cx="762000" cy="31919"/>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A59313CD-9BF6-FB0C-C191-1D6FBCC75D7F}"/>
              </a:ext>
            </a:extLst>
          </p:cNvPr>
          <p:cNvCxnSpPr/>
          <p:nvPr/>
        </p:nvCxnSpPr>
        <p:spPr>
          <a:xfrm flipV="1">
            <a:off x="17038006" y="5326846"/>
            <a:ext cx="762000" cy="31919"/>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BA0F4904-596C-8FAE-9FB2-ADBBBB621DD7}"/>
              </a:ext>
            </a:extLst>
          </p:cNvPr>
          <p:cNvCxnSpPr/>
          <p:nvPr/>
        </p:nvCxnSpPr>
        <p:spPr>
          <a:xfrm flipV="1">
            <a:off x="17068800" y="6021079"/>
            <a:ext cx="762000" cy="31919"/>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9D28AA00-018C-543A-3052-CA52D2B613CE}"/>
              </a:ext>
            </a:extLst>
          </p:cNvPr>
          <p:cNvCxnSpPr/>
          <p:nvPr/>
        </p:nvCxnSpPr>
        <p:spPr>
          <a:xfrm flipV="1">
            <a:off x="17068800" y="6715312"/>
            <a:ext cx="762000" cy="31919"/>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15440" y="1028700"/>
            <a:ext cx="16243860" cy="8229600"/>
            <a:chOff x="0" y="0"/>
            <a:chExt cx="3538556" cy="1792733"/>
          </a:xfrm>
        </p:grpSpPr>
        <p:sp>
          <p:nvSpPr>
            <p:cNvPr id="3" name="Freeform 3"/>
            <p:cNvSpPr/>
            <p:nvPr/>
          </p:nvSpPr>
          <p:spPr>
            <a:xfrm>
              <a:off x="0" y="0"/>
              <a:ext cx="3538556" cy="1792733"/>
            </a:xfrm>
            <a:custGeom>
              <a:avLst/>
              <a:gdLst/>
              <a:ahLst/>
              <a:cxnLst/>
              <a:rect l="l" t="t" r="r" b="b"/>
              <a:pathLst>
                <a:path w="3538556" h="1792733">
                  <a:moveTo>
                    <a:pt x="24307" y="0"/>
                  </a:moveTo>
                  <a:lnTo>
                    <a:pt x="3514249" y="0"/>
                  </a:lnTo>
                  <a:cubicBezTo>
                    <a:pt x="3520696" y="0"/>
                    <a:pt x="3526878" y="2561"/>
                    <a:pt x="3531436" y="7119"/>
                  </a:cubicBezTo>
                  <a:cubicBezTo>
                    <a:pt x="3535995" y="11678"/>
                    <a:pt x="3538556" y="17860"/>
                    <a:pt x="3538556" y="24307"/>
                  </a:cubicBezTo>
                  <a:lnTo>
                    <a:pt x="3538556" y="1768426"/>
                  </a:lnTo>
                  <a:cubicBezTo>
                    <a:pt x="3538556" y="1781850"/>
                    <a:pt x="3527673" y="1792733"/>
                    <a:pt x="3514249" y="1792733"/>
                  </a:cubicBezTo>
                  <a:lnTo>
                    <a:pt x="24307" y="1792733"/>
                  </a:lnTo>
                  <a:cubicBezTo>
                    <a:pt x="10883" y="1792733"/>
                    <a:pt x="0" y="1781850"/>
                    <a:pt x="0" y="1768426"/>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280398" y="1332548"/>
            <a:ext cx="13727205" cy="7545705"/>
          </a:xfrm>
          <a:prstGeom prst="rect">
            <a:avLst/>
          </a:prstGeom>
        </p:spPr>
        <p:txBody>
          <a:bodyPr lIns="0" tIns="0" rIns="0" bIns="0" rtlCol="0" anchor="t">
            <a:spAutoFit/>
          </a:bodyPr>
          <a:lstStyle/>
          <a:p>
            <a:pPr>
              <a:lnSpc>
                <a:spcPts val="4620"/>
              </a:lnSpc>
            </a:pPr>
            <a:r>
              <a:rPr lang="en-US" sz="3300" u="sng">
                <a:solidFill>
                  <a:srgbClr val="000000"/>
                </a:solidFill>
                <a:latin typeface="Cambria"/>
              </a:rPr>
              <a:t>Step 3.</a:t>
            </a:r>
            <a:r>
              <a:rPr lang="en-US" sz="3300">
                <a:solidFill>
                  <a:srgbClr val="000000"/>
                </a:solidFill>
                <a:latin typeface="Cambria"/>
              </a:rPr>
              <a:t> </a:t>
            </a:r>
            <a:r>
              <a:rPr lang="en-US" sz="3300">
                <a:solidFill>
                  <a:srgbClr val="000000"/>
                </a:solidFill>
                <a:latin typeface="Cambria Bold"/>
              </a:rPr>
              <a:t>Write the sum-of-products expression</a:t>
            </a:r>
            <a:r>
              <a:rPr lang="en-US" sz="3300">
                <a:solidFill>
                  <a:srgbClr val="000000"/>
                </a:solidFill>
                <a:latin typeface="Cambria"/>
              </a:rPr>
              <a:t> for the output. </a:t>
            </a:r>
          </a:p>
          <a:p>
            <a:pPr algn="ctr">
              <a:lnSpc>
                <a:spcPts val="4620"/>
              </a:lnSpc>
            </a:pPr>
            <a:r>
              <a:rPr lang="en-US" sz="3300">
                <a:solidFill>
                  <a:srgbClr val="000000"/>
                </a:solidFill>
                <a:latin typeface="Cambria"/>
              </a:rPr>
              <a:t>X = ABC + ABC + ABC + ABC</a:t>
            </a:r>
          </a:p>
          <a:p>
            <a:pPr>
              <a:lnSpc>
                <a:spcPts val="4620"/>
              </a:lnSpc>
            </a:pPr>
            <a:r>
              <a:rPr lang="en-US" sz="3300" u="sng">
                <a:solidFill>
                  <a:srgbClr val="000000"/>
                </a:solidFill>
                <a:latin typeface="Cambria"/>
              </a:rPr>
              <a:t>Step 4. </a:t>
            </a:r>
            <a:r>
              <a:rPr lang="en-US" sz="3300">
                <a:solidFill>
                  <a:srgbClr val="000000"/>
                </a:solidFill>
                <a:latin typeface="Cambria"/>
              </a:rPr>
              <a:t> </a:t>
            </a:r>
            <a:r>
              <a:rPr lang="en-US" sz="3300">
                <a:solidFill>
                  <a:srgbClr val="000000"/>
                </a:solidFill>
                <a:latin typeface="Cambria Bold"/>
              </a:rPr>
              <a:t>Simplify the output expression</a:t>
            </a:r>
            <a:r>
              <a:rPr lang="en-US" sz="3300">
                <a:solidFill>
                  <a:srgbClr val="000000"/>
                </a:solidFill>
                <a:latin typeface="Cambria"/>
              </a:rPr>
              <a:t>. </a:t>
            </a:r>
          </a:p>
          <a:p>
            <a:pPr>
              <a:lnSpc>
                <a:spcPts val="4620"/>
              </a:lnSpc>
            </a:pPr>
            <a:r>
              <a:rPr lang="en-US" sz="3300">
                <a:solidFill>
                  <a:srgbClr val="000000"/>
                </a:solidFill>
                <a:latin typeface="Cambria"/>
              </a:rPr>
              <a:t>This expression can be simplified in several ways. Perhaps the quickest way is to realize that the last term 𝐴𝐵𝐶 has two variables in common with each of the other terms. Thus, we can use the 𝐴𝐵𝐶 term to pair with each of the other terms. </a:t>
            </a:r>
            <a:r>
              <a:rPr lang="en-US" sz="3300">
                <a:solidFill>
                  <a:srgbClr val="000000"/>
                </a:solidFill>
                <a:latin typeface="Cambria Bold"/>
              </a:rPr>
              <a:t>The expression is rewritten with the 𝑨𝑩𝑪 term occurring three times</a:t>
            </a:r>
            <a:r>
              <a:rPr lang="en-US" sz="3300">
                <a:solidFill>
                  <a:srgbClr val="000000"/>
                </a:solidFill>
                <a:latin typeface="Cambria"/>
              </a:rPr>
              <a:t>.</a:t>
            </a:r>
          </a:p>
          <a:p>
            <a:pPr algn="ctr">
              <a:lnSpc>
                <a:spcPts val="4620"/>
              </a:lnSpc>
            </a:pPr>
            <a:r>
              <a:rPr lang="en-US" sz="3300">
                <a:solidFill>
                  <a:srgbClr val="000000"/>
                </a:solidFill>
                <a:latin typeface="Cambria"/>
              </a:rPr>
              <a:t>X = ABC + ABC + ABC + ABC + ABC + ABC</a:t>
            </a:r>
          </a:p>
          <a:p>
            <a:pPr>
              <a:lnSpc>
                <a:spcPts val="4620"/>
              </a:lnSpc>
            </a:pPr>
            <a:r>
              <a:rPr lang="en-US" sz="3300">
                <a:solidFill>
                  <a:srgbClr val="000000"/>
                </a:solidFill>
                <a:latin typeface="Cambria"/>
              </a:rPr>
              <a:t>Factoring the appropriate pairs of terms, we have </a:t>
            </a:r>
          </a:p>
          <a:p>
            <a:pPr algn="ctr">
              <a:lnSpc>
                <a:spcPts val="4620"/>
              </a:lnSpc>
            </a:pPr>
            <a:r>
              <a:rPr lang="en-US" sz="3300">
                <a:solidFill>
                  <a:srgbClr val="000000"/>
                </a:solidFill>
                <a:latin typeface="Cambria"/>
              </a:rPr>
              <a:t>X = BC(A + A) + AC(B + B) + AB(C + C)</a:t>
            </a:r>
          </a:p>
          <a:p>
            <a:pPr>
              <a:lnSpc>
                <a:spcPts val="4620"/>
              </a:lnSpc>
            </a:pPr>
            <a:r>
              <a:rPr lang="en-US" sz="3300">
                <a:solidFill>
                  <a:srgbClr val="000000"/>
                </a:solidFill>
                <a:latin typeface="Cambria"/>
              </a:rPr>
              <a:t>Each term in parentheses is equal to 1, so we have</a:t>
            </a:r>
          </a:p>
          <a:p>
            <a:pPr algn="ctr">
              <a:lnSpc>
                <a:spcPts val="4620"/>
              </a:lnSpc>
            </a:pPr>
            <a:r>
              <a:rPr lang="en-US" sz="3300">
                <a:solidFill>
                  <a:srgbClr val="000000"/>
                </a:solidFill>
                <a:latin typeface="Cambria"/>
              </a:rPr>
              <a:t>X = BC + AC + AB</a:t>
            </a:r>
          </a:p>
        </p:txBody>
      </p:sp>
      <p:sp>
        <p:nvSpPr>
          <p:cNvPr id="6" name="AutoShape 6"/>
          <p:cNvSpPr/>
          <p:nvPr/>
        </p:nvSpPr>
        <p:spPr>
          <a:xfrm>
            <a:off x="7376536" y="2024902"/>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7" name="AutoShape 7"/>
          <p:cNvSpPr/>
          <p:nvPr/>
        </p:nvSpPr>
        <p:spPr>
          <a:xfrm>
            <a:off x="8797546" y="2024902"/>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10233344" y="2024902"/>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9" name="AutoShape 9"/>
          <p:cNvSpPr/>
          <p:nvPr/>
        </p:nvSpPr>
        <p:spPr>
          <a:xfrm>
            <a:off x="6208594" y="6122120"/>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0" name="AutoShape 10"/>
          <p:cNvSpPr/>
          <p:nvPr/>
        </p:nvSpPr>
        <p:spPr>
          <a:xfrm>
            <a:off x="8797546" y="6122120"/>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1" name="AutoShape 11"/>
          <p:cNvSpPr/>
          <p:nvPr/>
        </p:nvSpPr>
        <p:spPr>
          <a:xfrm>
            <a:off x="11393335" y="6122120"/>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2" name="AutoShape 12"/>
          <p:cNvSpPr/>
          <p:nvPr/>
        </p:nvSpPr>
        <p:spPr>
          <a:xfrm>
            <a:off x="11499333" y="7269850"/>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3" name="AutoShape 13"/>
          <p:cNvSpPr/>
          <p:nvPr/>
        </p:nvSpPr>
        <p:spPr>
          <a:xfrm>
            <a:off x="9304259" y="7269850"/>
            <a:ext cx="211997" cy="0"/>
          </a:xfrm>
          <a:prstGeom prst="line">
            <a:avLst/>
          </a:prstGeom>
          <a:ln w="38100" cap="flat">
            <a:solidFill>
              <a:srgbClr val="000000"/>
            </a:solidFill>
            <a:prstDash val="solid"/>
            <a:headEnd type="none" w="sm" len="sm"/>
            <a:tailEnd type="none" w="sm" len="sm"/>
          </a:ln>
        </p:spPr>
        <p:txBody>
          <a:bodyPr/>
          <a:lstStyle/>
          <a:p>
            <a:endParaRPr lang="en-US"/>
          </a:p>
        </p:txBody>
      </p:sp>
      <p:sp>
        <p:nvSpPr>
          <p:cNvPr id="14" name="AutoShape 14"/>
          <p:cNvSpPr/>
          <p:nvPr/>
        </p:nvSpPr>
        <p:spPr>
          <a:xfrm>
            <a:off x="7135964" y="7269850"/>
            <a:ext cx="211997" cy="0"/>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790054"/>
            <a:ext cx="16243860" cy="6706891"/>
            <a:chOff x="0" y="0"/>
            <a:chExt cx="3538556" cy="1461026"/>
          </a:xfrm>
        </p:grpSpPr>
        <p:sp>
          <p:nvSpPr>
            <p:cNvPr id="3" name="Freeform 3"/>
            <p:cNvSpPr/>
            <p:nvPr/>
          </p:nvSpPr>
          <p:spPr>
            <a:xfrm>
              <a:off x="0" y="0"/>
              <a:ext cx="3538556" cy="1461026"/>
            </a:xfrm>
            <a:custGeom>
              <a:avLst/>
              <a:gdLst/>
              <a:ahLst/>
              <a:cxnLst/>
              <a:rect l="l" t="t" r="r" b="b"/>
              <a:pathLst>
                <a:path w="3538556" h="1461026">
                  <a:moveTo>
                    <a:pt x="24307" y="0"/>
                  </a:moveTo>
                  <a:lnTo>
                    <a:pt x="3514249" y="0"/>
                  </a:lnTo>
                  <a:cubicBezTo>
                    <a:pt x="3520696" y="0"/>
                    <a:pt x="3526878" y="2561"/>
                    <a:pt x="3531436" y="7119"/>
                  </a:cubicBezTo>
                  <a:cubicBezTo>
                    <a:pt x="3535995" y="11678"/>
                    <a:pt x="3538556" y="17860"/>
                    <a:pt x="3538556" y="24307"/>
                  </a:cubicBezTo>
                  <a:lnTo>
                    <a:pt x="3538556" y="1436719"/>
                  </a:lnTo>
                  <a:cubicBezTo>
                    <a:pt x="3538556" y="1450144"/>
                    <a:pt x="3527673" y="1461026"/>
                    <a:pt x="3514249" y="1461026"/>
                  </a:cubicBezTo>
                  <a:lnTo>
                    <a:pt x="24307" y="1461026"/>
                  </a:lnTo>
                  <a:cubicBezTo>
                    <a:pt x="10883" y="1461026"/>
                    <a:pt x="0" y="1450144"/>
                    <a:pt x="0" y="1436719"/>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293657" y="2093902"/>
            <a:ext cx="13727205" cy="5802630"/>
          </a:xfrm>
          <a:prstGeom prst="rect">
            <a:avLst/>
          </a:prstGeom>
        </p:spPr>
        <p:txBody>
          <a:bodyPr lIns="0" tIns="0" rIns="0" bIns="0" rtlCol="0" anchor="t">
            <a:spAutoFit/>
          </a:bodyPr>
          <a:lstStyle/>
          <a:p>
            <a:pPr>
              <a:lnSpc>
                <a:spcPts val="4620"/>
              </a:lnSpc>
            </a:pPr>
            <a:r>
              <a:rPr lang="en-US" sz="3300" u="sng">
                <a:solidFill>
                  <a:srgbClr val="000000"/>
                </a:solidFill>
                <a:latin typeface="Cambria"/>
              </a:rPr>
              <a:t>Step 5.</a:t>
            </a:r>
            <a:r>
              <a:rPr lang="en-US" sz="3300">
                <a:solidFill>
                  <a:srgbClr val="000000"/>
                </a:solidFill>
                <a:latin typeface="Cambria"/>
              </a:rPr>
              <a:t> Implement the circuit for the final expression. </a:t>
            </a:r>
          </a:p>
          <a:p>
            <a:pPr>
              <a:lnSpc>
                <a:spcPts val="4620"/>
              </a:lnSpc>
            </a:pPr>
            <a:endParaRPr lang="en-US" sz="3300">
              <a:solidFill>
                <a:srgbClr val="000000"/>
              </a:solidFill>
              <a:latin typeface="Cambria"/>
            </a:endParaRPr>
          </a:p>
          <a:p>
            <a:pPr>
              <a:lnSpc>
                <a:spcPts val="4620"/>
              </a:lnSpc>
            </a:pPr>
            <a:endParaRPr lang="en-US" sz="3300">
              <a:solidFill>
                <a:srgbClr val="000000"/>
              </a:solidFill>
              <a:latin typeface="Cambria"/>
            </a:endParaRPr>
          </a:p>
          <a:p>
            <a:pPr>
              <a:lnSpc>
                <a:spcPts val="4620"/>
              </a:lnSpc>
            </a:pPr>
            <a:endParaRPr lang="en-US" sz="3300">
              <a:solidFill>
                <a:srgbClr val="000000"/>
              </a:solidFill>
              <a:latin typeface="Cambria"/>
            </a:endParaRPr>
          </a:p>
          <a:p>
            <a:pPr>
              <a:lnSpc>
                <a:spcPts val="4620"/>
              </a:lnSpc>
            </a:pPr>
            <a:endParaRPr lang="en-US" sz="3300">
              <a:solidFill>
                <a:srgbClr val="000000"/>
              </a:solidFill>
              <a:latin typeface="Cambria"/>
            </a:endParaRPr>
          </a:p>
          <a:p>
            <a:pPr>
              <a:lnSpc>
                <a:spcPts val="4620"/>
              </a:lnSpc>
            </a:pPr>
            <a:endParaRPr lang="en-US" sz="3300">
              <a:solidFill>
                <a:srgbClr val="000000"/>
              </a:solidFill>
              <a:latin typeface="Cambria"/>
            </a:endParaRPr>
          </a:p>
          <a:p>
            <a:pPr>
              <a:lnSpc>
                <a:spcPts val="4620"/>
              </a:lnSpc>
            </a:pPr>
            <a:endParaRPr lang="en-US" sz="3300">
              <a:solidFill>
                <a:srgbClr val="000000"/>
              </a:solidFill>
              <a:latin typeface="Cambria"/>
            </a:endParaRPr>
          </a:p>
          <a:p>
            <a:pPr>
              <a:lnSpc>
                <a:spcPts val="4620"/>
              </a:lnSpc>
            </a:pPr>
            <a:endParaRPr lang="en-US" sz="3300">
              <a:solidFill>
                <a:srgbClr val="000000"/>
              </a:solidFill>
              <a:latin typeface="Cambria"/>
            </a:endParaRPr>
          </a:p>
          <a:p>
            <a:pPr>
              <a:lnSpc>
                <a:spcPts val="4620"/>
              </a:lnSpc>
            </a:pPr>
            <a:r>
              <a:rPr lang="en-US" sz="3300">
                <a:solidFill>
                  <a:srgbClr val="000000"/>
                </a:solidFill>
                <a:latin typeface="Cambria"/>
              </a:rPr>
              <a:t>Since the expression is in SOP(Sum of product) form, the circuit consists of a group of AND gates working into a single OR gate.</a:t>
            </a:r>
          </a:p>
        </p:txBody>
      </p:sp>
      <p:sp>
        <p:nvSpPr>
          <p:cNvPr id="6" name="Freeform 6"/>
          <p:cNvSpPr/>
          <p:nvPr/>
        </p:nvSpPr>
        <p:spPr>
          <a:xfrm>
            <a:off x="5564379" y="2796056"/>
            <a:ext cx="7159242" cy="3993151"/>
          </a:xfrm>
          <a:custGeom>
            <a:avLst/>
            <a:gdLst/>
            <a:ahLst/>
            <a:cxnLst/>
            <a:rect l="l" t="t" r="r" b="b"/>
            <a:pathLst>
              <a:path w="7159242" h="3993151">
                <a:moveTo>
                  <a:pt x="0" y="0"/>
                </a:moveTo>
                <a:lnTo>
                  <a:pt x="7159242" y="0"/>
                </a:lnTo>
                <a:lnTo>
                  <a:pt x="7159242" y="3993151"/>
                </a:lnTo>
                <a:lnTo>
                  <a:pt x="0" y="3993151"/>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2070" y="674368"/>
            <a:ext cx="16243860" cy="3530999"/>
            <a:chOff x="0" y="0"/>
            <a:chExt cx="3538556" cy="769191"/>
          </a:xfrm>
        </p:grpSpPr>
        <p:sp>
          <p:nvSpPr>
            <p:cNvPr id="3" name="Freeform 3"/>
            <p:cNvSpPr/>
            <p:nvPr/>
          </p:nvSpPr>
          <p:spPr>
            <a:xfrm>
              <a:off x="0" y="0"/>
              <a:ext cx="3538556" cy="769191"/>
            </a:xfrm>
            <a:custGeom>
              <a:avLst/>
              <a:gdLst/>
              <a:ahLst/>
              <a:cxnLst/>
              <a:rect l="l" t="t" r="r" b="b"/>
              <a:pathLst>
                <a:path w="3538556" h="769191">
                  <a:moveTo>
                    <a:pt x="24307" y="0"/>
                  </a:moveTo>
                  <a:lnTo>
                    <a:pt x="3514249" y="0"/>
                  </a:lnTo>
                  <a:cubicBezTo>
                    <a:pt x="3520696" y="0"/>
                    <a:pt x="3526878" y="2561"/>
                    <a:pt x="3531436" y="7119"/>
                  </a:cubicBezTo>
                  <a:cubicBezTo>
                    <a:pt x="3535995" y="11678"/>
                    <a:pt x="3538556" y="17860"/>
                    <a:pt x="3538556" y="24307"/>
                  </a:cubicBezTo>
                  <a:lnTo>
                    <a:pt x="3538556" y="744884"/>
                  </a:lnTo>
                  <a:cubicBezTo>
                    <a:pt x="3538556" y="758309"/>
                    <a:pt x="3527673" y="769191"/>
                    <a:pt x="3514249" y="769191"/>
                  </a:cubicBezTo>
                  <a:lnTo>
                    <a:pt x="24307" y="769191"/>
                  </a:lnTo>
                  <a:cubicBezTo>
                    <a:pt x="10883" y="769191"/>
                    <a:pt x="0" y="758309"/>
                    <a:pt x="0" y="744884"/>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64518" y="-38100"/>
            <a:ext cx="14958964" cy="712468"/>
          </a:xfrm>
          <a:prstGeom prst="rect">
            <a:avLst/>
          </a:prstGeom>
        </p:spPr>
        <p:txBody>
          <a:bodyPr lIns="0" tIns="0" rIns="0" bIns="0" rtlCol="0" anchor="t">
            <a:spAutoFit/>
          </a:bodyPr>
          <a:lstStyle/>
          <a:p>
            <a:pPr algn="ctr">
              <a:lnSpc>
                <a:spcPts val="5880"/>
              </a:lnSpc>
              <a:spcBef>
                <a:spcPct val="0"/>
              </a:spcBef>
            </a:pPr>
            <a:r>
              <a:rPr lang="en-US" sz="4200" dirty="0">
                <a:solidFill>
                  <a:srgbClr val="000000"/>
                </a:solidFill>
                <a:latin typeface="Norwester"/>
              </a:rPr>
              <a:t>IMPORTANT: Method for constructing truth tables for Boolean</a:t>
            </a:r>
          </a:p>
        </p:txBody>
      </p:sp>
      <p:grpSp>
        <p:nvGrpSpPr>
          <p:cNvPr id="6" name="Group 6"/>
          <p:cNvGrpSpPr/>
          <p:nvPr/>
        </p:nvGrpSpPr>
        <p:grpSpPr>
          <a:xfrm>
            <a:off x="973845" y="4414184"/>
            <a:ext cx="8085959" cy="5682315"/>
            <a:chOff x="0" y="0"/>
            <a:chExt cx="1761442" cy="1260657"/>
          </a:xfrm>
        </p:grpSpPr>
        <p:sp>
          <p:nvSpPr>
            <p:cNvPr id="7" name="Freeform 7"/>
            <p:cNvSpPr/>
            <p:nvPr/>
          </p:nvSpPr>
          <p:spPr>
            <a:xfrm>
              <a:off x="0" y="0"/>
              <a:ext cx="1761442" cy="1260657"/>
            </a:xfrm>
            <a:custGeom>
              <a:avLst/>
              <a:gdLst/>
              <a:ahLst/>
              <a:cxnLst/>
              <a:rect l="l" t="t" r="r" b="b"/>
              <a:pathLst>
                <a:path w="1761442" h="1260657">
                  <a:moveTo>
                    <a:pt x="48830" y="0"/>
                  </a:moveTo>
                  <a:lnTo>
                    <a:pt x="1712612" y="0"/>
                  </a:lnTo>
                  <a:cubicBezTo>
                    <a:pt x="1725562" y="0"/>
                    <a:pt x="1737982" y="5145"/>
                    <a:pt x="1747140" y="14302"/>
                  </a:cubicBezTo>
                  <a:cubicBezTo>
                    <a:pt x="1756297" y="23459"/>
                    <a:pt x="1761442" y="35880"/>
                    <a:pt x="1761442" y="48830"/>
                  </a:cubicBezTo>
                  <a:lnTo>
                    <a:pt x="1761442" y="1211827"/>
                  </a:lnTo>
                  <a:cubicBezTo>
                    <a:pt x="1761442" y="1224778"/>
                    <a:pt x="1756297" y="1237198"/>
                    <a:pt x="1747140" y="1246355"/>
                  </a:cubicBezTo>
                  <a:cubicBezTo>
                    <a:pt x="1737982" y="1255513"/>
                    <a:pt x="1725562" y="1260657"/>
                    <a:pt x="1712612" y="1260657"/>
                  </a:cubicBezTo>
                  <a:lnTo>
                    <a:pt x="48830" y="1260657"/>
                  </a:lnTo>
                  <a:cubicBezTo>
                    <a:pt x="35880" y="1260657"/>
                    <a:pt x="23459" y="1255513"/>
                    <a:pt x="14302" y="1246355"/>
                  </a:cubicBezTo>
                  <a:cubicBezTo>
                    <a:pt x="5145" y="1237198"/>
                    <a:pt x="0" y="1224778"/>
                    <a:pt x="0" y="1211827"/>
                  </a:cubicBezTo>
                  <a:lnTo>
                    <a:pt x="0" y="48830"/>
                  </a:lnTo>
                  <a:cubicBezTo>
                    <a:pt x="0" y="35880"/>
                    <a:pt x="5145" y="23459"/>
                    <a:pt x="14302" y="14302"/>
                  </a:cubicBezTo>
                  <a:cubicBezTo>
                    <a:pt x="23459" y="5145"/>
                    <a:pt x="35880" y="0"/>
                    <a:pt x="48830" y="0"/>
                  </a:cubicBezTo>
                  <a:close/>
                </a:path>
              </a:pathLst>
            </a:custGeom>
            <a:solidFill>
              <a:srgbClr val="FFFFFF"/>
            </a:solidFill>
            <a:ln w="190500">
              <a:solidFill>
                <a:srgbClr val="082A44"/>
              </a:solidFill>
            </a:ln>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9364604" y="4414185"/>
            <a:ext cx="7949550" cy="5682315"/>
            <a:chOff x="0" y="0"/>
            <a:chExt cx="1731727" cy="1260657"/>
          </a:xfrm>
        </p:grpSpPr>
        <p:sp>
          <p:nvSpPr>
            <p:cNvPr id="10" name="Freeform 10"/>
            <p:cNvSpPr/>
            <p:nvPr/>
          </p:nvSpPr>
          <p:spPr>
            <a:xfrm>
              <a:off x="0" y="0"/>
              <a:ext cx="1731727" cy="1260657"/>
            </a:xfrm>
            <a:custGeom>
              <a:avLst/>
              <a:gdLst/>
              <a:ahLst/>
              <a:cxnLst/>
              <a:rect l="l" t="t" r="r" b="b"/>
              <a:pathLst>
                <a:path w="1731727" h="1260657">
                  <a:moveTo>
                    <a:pt x="49668" y="0"/>
                  </a:moveTo>
                  <a:lnTo>
                    <a:pt x="1682059" y="0"/>
                  </a:lnTo>
                  <a:cubicBezTo>
                    <a:pt x="1709490" y="0"/>
                    <a:pt x="1731727" y="22237"/>
                    <a:pt x="1731727" y="49668"/>
                  </a:cubicBezTo>
                  <a:lnTo>
                    <a:pt x="1731727" y="1210989"/>
                  </a:lnTo>
                  <a:cubicBezTo>
                    <a:pt x="1731727" y="1224162"/>
                    <a:pt x="1726494" y="1236795"/>
                    <a:pt x="1717179" y="1246110"/>
                  </a:cubicBezTo>
                  <a:cubicBezTo>
                    <a:pt x="1707865" y="1255424"/>
                    <a:pt x="1695231" y="1260657"/>
                    <a:pt x="1682059" y="1260657"/>
                  </a:cubicBezTo>
                  <a:lnTo>
                    <a:pt x="49668" y="1260657"/>
                  </a:lnTo>
                  <a:cubicBezTo>
                    <a:pt x="36495" y="1260657"/>
                    <a:pt x="23862" y="1255424"/>
                    <a:pt x="14547" y="1246110"/>
                  </a:cubicBezTo>
                  <a:cubicBezTo>
                    <a:pt x="5233" y="1236795"/>
                    <a:pt x="0" y="1224162"/>
                    <a:pt x="0" y="1210989"/>
                  </a:cubicBezTo>
                  <a:lnTo>
                    <a:pt x="0" y="49668"/>
                  </a:lnTo>
                  <a:cubicBezTo>
                    <a:pt x="0" y="36495"/>
                    <a:pt x="5233" y="23862"/>
                    <a:pt x="14547" y="14547"/>
                  </a:cubicBezTo>
                  <a:cubicBezTo>
                    <a:pt x="23862" y="5233"/>
                    <a:pt x="36495" y="0"/>
                    <a:pt x="49668" y="0"/>
                  </a:cubicBezTo>
                  <a:close/>
                </a:path>
              </a:pathLst>
            </a:custGeom>
            <a:solidFill>
              <a:srgbClr val="FFFFFF"/>
            </a:solidFill>
            <a:ln w="190500">
              <a:solidFill>
                <a:srgbClr val="082A44"/>
              </a:solidFill>
            </a:ln>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9881986" y="4464449"/>
            <a:ext cx="5860920" cy="607695"/>
          </a:xfrm>
          <a:prstGeom prst="rect">
            <a:avLst/>
          </a:prstGeom>
        </p:spPr>
        <p:txBody>
          <a:bodyPr lIns="0" tIns="0" rIns="0" bIns="0" rtlCol="0" anchor="t">
            <a:spAutoFit/>
          </a:bodyPr>
          <a:lstStyle/>
          <a:p>
            <a:pPr>
              <a:lnSpc>
                <a:spcPts val="4950"/>
              </a:lnSpc>
            </a:pPr>
            <a:r>
              <a:rPr lang="en-US" sz="3300">
                <a:solidFill>
                  <a:srgbClr val="000000"/>
                </a:solidFill>
                <a:latin typeface="Cambria"/>
              </a:rPr>
              <a:t>Three inputs</a:t>
            </a:r>
          </a:p>
        </p:txBody>
      </p:sp>
      <p:sp>
        <p:nvSpPr>
          <p:cNvPr id="13" name="TextBox 13"/>
          <p:cNvSpPr txBox="1"/>
          <p:nvPr/>
        </p:nvSpPr>
        <p:spPr>
          <a:xfrm>
            <a:off x="1304614" y="807704"/>
            <a:ext cx="15652293" cy="3122295"/>
          </a:xfrm>
          <a:prstGeom prst="rect">
            <a:avLst/>
          </a:prstGeom>
        </p:spPr>
        <p:txBody>
          <a:bodyPr lIns="0" tIns="0" rIns="0" bIns="0" rtlCol="0" anchor="t">
            <a:spAutoFit/>
          </a:bodyPr>
          <a:lstStyle/>
          <a:p>
            <a:pPr>
              <a:lnSpc>
                <a:spcPts val="4950"/>
              </a:lnSpc>
            </a:pPr>
            <a:r>
              <a:rPr lang="en-US" sz="3300" dirty="0">
                <a:solidFill>
                  <a:srgbClr val="000000"/>
                </a:solidFill>
                <a:latin typeface="Cambria"/>
              </a:rPr>
              <a:t>The number of rows in the truth table is 2ⁿ where n is the number of input/variables. </a:t>
            </a:r>
          </a:p>
          <a:p>
            <a:pPr>
              <a:lnSpc>
                <a:spcPts val="4950"/>
              </a:lnSpc>
            </a:pPr>
            <a:r>
              <a:rPr lang="en-US" sz="3300" u="sng" dirty="0">
                <a:solidFill>
                  <a:srgbClr val="000000"/>
                </a:solidFill>
                <a:latin typeface="Cambria"/>
              </a:rPr>
              <a:t>Example: </a:t>
            </a:r>
          </a:p>
          <a:p>
            <a:pPr>
              <a:lnSpc>
                <a:spcPts val="4950"/>
              </a:lnSpc>
            </a:pPr>
            <a:r>
              <a:rPr lang="en-US" sz="3300" dirty="0">
                <a:solidFill>
                  <a:srgbClr val="000000"/>
                </a:solidFill>
                <a:latin typeface="Cambria"/>
              </a:rPr>
              <a:t>If we have two inputs (A and B), therefore, we will have 2² = 4 rows. If we have three inputs(A, B and C), therefore we will have 2³ = 8 rows.</a:t>
            </a:r>
          </a:p>
          <a:p>
            <a:pPr>
              <a:lnSpc>
                <a:spcPts val="4950"/>
              </a:lnSpc>
            </a:pPr>
            <a:r>
              <a:rPr lang="en-US" sz="3300" dirty="0">
                <a:solidFill>
                  <a:srgbClr val="000000"/>
                </a:solidFill>
                <a:latin typeface="Cambria"/>
              </a:rPr>
              <a:t>Look at the picture below:</a:t>
            </a:r>
          </a:p>
        </p:txBody>
      </p:sp>
      <p:graphicFrame>
        <p:nvGraphicFramePr>
          <p:cNvPr id="14" name="Table 14"/>
          <p:cNvGraphicFramePr>
            <a:graphicFrameLocks noGrp="1"/>
          </p:cNvGraphicFramePr>
          <p:nvPr/>
        </p:nvGraphicFramePr>
        <p:xfrm>
          <a:off x="1572386" y="5143500"/>
          <a:ext cx="6914788" cy="3981450"/>
        </p:xfrm>
        <a:graphic>
          <a:graphicData uri="http://schemas.openxmlformats.org/drawingml/2006/table">
            <a:tbl>
              <a:tblPr/>
              <a:tblGrid>
                <a:gridCol w="3457394">
                  <a:extLst>
                    <a:ext uri="{9D8B030D-6E8A-4147-A177-3AD203B41FA5}">
                      <a16:colId xmlns:a16="http://schemas.microsoft.com/office/drawing/2014/main" val="20000"/>
                    </a:ext>
                  </a:extLst>
                </a:gridCol>
                <a:gridCol w="3457394">
                  <a:extLst>
                    <a:ext uri="{9D8B030D-6E8A-4147-A177-3AD203B41FA5}">
                      <a16:colId xmlns:a16="http://schemas.microsoft.com/office/drawing/2014/main" val="20001"/>
                    </a:ext>
                  </a:extLst>
                </a:gridCol>
              </a:tblGrid>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3131"/>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796290">
                <a:tc>
                  <a:txBody>
                    <a:bodyPr/>
                    <a:lstStyle/>
                    <a:p>
                      <a:pPr algn="ctr">
                        <a:lnSpc>
                          <a:spcPts val="2940"/>
                        </a:lnSpc>
                        <a:defRPr/>
                      </a:pP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r h="796290">
                <a:tc>
                  <a:txBody>
                    <a:bodyPr/>
                    <a:lstStyle/>
                    <a:p>
                      <a:pPr algn="ctr">
                        <a:lnSpc>
                          <a:spcPts val="2940"/>
                        </a:lnSpc>
                        <a:defRPr/>
                      </a:pP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2"/>
                  </a:ext>
                </a:extLst>
              </a:tr>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3"/>
                  </a:ext>
                </a:extLst>
              </a:tr>
              <a:tr h="796290">
                <a:tc>
                  <a:txBody>
                    <a:bodyPr/>
                    <a:lstStyle/>
                    <a:p>
                      <a:pPr algn="ctr">
                        <a:lnSpc>
                          <a:spcPts val="2940"/>
                        </a:lnSpc>
                        <a:defRPr/>
                      </a:pP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dirty="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4"/>
                  </a:ext>
                </a:extLst>
              </a:tr>
            </a:tbl>
          </a:graphicData>
        </a:graphic>
      </p:graphicFrame>
      <p:sp>
        <p:nvSpPr>
          <p:cNvPr id="15" name="TextBox 15"/>
          <p:cNvSpPr txBox="1"/>
          <p:nvPr/>
        </p:nvSpPr>
        <p:spPr>
          <a:xfrm>
            <a:off x="2138976" y="5219429"/>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A</a:t>
            </a:r>
          </a:p>
        </p:txBody>
      </p:sp>
      <p:sp>
        <p:nvSpPr>
          <p:cNvPr id="16" name="TextBox 16"/>
          <p:cNvSpPr txBox="1"/>
          <p:nvPr/>
        </p:nvSpPr>
        <p:spPr>
          <a:xfrm>
            <a:off x="5647714" y="5219429"/>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B</a:t>
            </a:r>
          </a:p>
        </p:txBody>
      </p:sp>
      <p:sp>
        <p:nvSpPr>
          <p:cNvPr id="17" name="TextBox 17"/>
          <p:cNvSpPr txBox="1"/>
          <p:nvPr/>
        </p:nvSpPr>
        <p:spPr>
          <a:xfrm>
            <a:off x="2138976" y="605953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18" name="TextBox 18"/>
          <p:cNvSpPr txBox="1"/>
          <p:nvPr/>
        </p:nvSpPr>
        <p:spPr>
          <a:xfrm>
            <a:off x="2138976" y="6813251"/>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19" name="TextBox 19"/>
          <p:cNvSpPr txBox="1"/>
          <p:nvPr/>
        </p:nvSpPr>
        <p:spPr>
          <a:xfrm>
            <a:off x="5659267" y="601634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20" name="TextBox 20"/>
          <p:cNvSpPr txBox="1"/>
          <p:nvPr/>
        </p:nvSpPr>
        <p:spPr>
          <a:xfrm>
            <a:off x="5659267" y="685644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21" name="TextBox 21"/>
          <p:cNvSpPr txBox="1"/>
          <p:nvPr/>
        </p:nvSpPr>
        <p:spPr>
          <a:xfrm>
            <a:off x="1572386" y="4518297"/>
            <a:ext cx="5860920" cy="607695"/>
          </a:xfrm>
          <a:prstGeom prst="rect">
            <a:avLst/>
          </a:prstGeom>
        </p:spPr>
        <p:txBody>
          <a:bodyPr lIns="0" tIns="0" rIns="0" bIns="0" rtlCol="0" anchor="t">
            <a:spAutoFit/>
          </a:bodyPr>
          <a:lstStyle/>
          <a:p>
            <a:pPr>
              <a:lnSpc>
                <a:spcPts val="4950"/>
              </a:lnSpc>
            </a:pPr>
            <a:r>
              <a:rPr lang="en-US" sz="3300">
                <a:solidFill>
                  <a:srgbClr val="000000"/>
                </a:solidFill>
                <a:latin typeface="Cambria"/>
              </a:rPr>
              <a:t>Two inputs</a:t>
            </a:r>
          </a:p>
        </p:txBody>
      </p:sp>
      <p:graphicFrame>
        <p:nvGraphicFramePr>
          <p:cNvPr id="22" name="Table 22"/>
          <p:cNvGraphicFramePr>
            <a:graphicFrameLocks noGrp="1"/>
          </p:cNvGraphicFramePr>
          <p:nvPr>
            <p:extLst>
              <p:ext uri="{D42A27DB-BD31-4B8C-83A1-F6EECF244321}">
                <p14:modId xmlns:p14="http://schemas.microsoft.com/office/powerpoint/2010/main" val="1722271840"/>
              </p:ext>
            </p:extLst>
          </p:nvPr>
        </p:nvGraphicFramePr>
        <p:xfrm>
          <a:off x="9881986" y="5125993"/>
          <a:ext cx="6914787" cy="4659651"/>
        </p:xfrm>
        <a:graphic>
          <a:graphicData uri="http://schemas.openxmlformats.org/drawingml/2006/table">
            <a:tbl>
              <a:tblPr/>
              <a:tblGrid>
                <a:gridCol w="2304929">
                  <a:extLst>
                    <a:ext uri="{9D8B030D-6E8A-4147-A177-3AD203B41FA5}">
                      <a16:colId xmlns:a16="http://schemas.microsoft.com/office/drawing/2014/main" val="20000"/>
                    </a:ext>
                  </a:extLst>
                </a:gridCol>
                <a:gridCol w="2304929">
                  <a:extLst>
                    <a:ext uri="{9D8B030D-6E8A-4147-A177-3AD203B41FA5}">
                      <a16:colId xmlns:a16="http://schemas.microsoft.com/office/drawing/2014/main" val="20001"/>
                    </a:ext>
                  </a:extLst>
                </a:gridCol>
                <a:gridCol w="2304929">
                  <a:extLst>
                    <a:ext uri="{9D8B030D-6E8A-4147-A177-3AD203B41FA5}">
                      <a16:colId xmlns:a16="http://schemas.microsoft.com/office/drawing/2014/main" val="20002"/>
                    </a:ext>
                  </a:extLst>
                </a:gridCol>
              </a:tblGrid>
              <a:tr h="517739">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3131"/>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517739">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r h="517739">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2"/>
                  </a:ext>
                </a:extLst>
              </a:tr>
              <a:tr h="517739">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3"/>
                  </a:ext>
                </a:extLst>
              </a:tr>
              <a:tr h="517739">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4"/>
                  </a:ext>
                </a:extLst>
              </a:tr>
              <a:tr h="517739">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5"/>
                  </a:ext>
                </a:extLst>
              </a:tr>
              <a:tr h="517739">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6"/>
                  </a:ext>
                </a:extLst>
              </a:tr>
              <a:tr h="517739">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7"/>
                  </a:ext>
                </a:extLst>
              </a:tr>
              <a:tr h="517739">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8"/>
                  </a:ext>
                </a:extLst>
              </a:tr>
            </a:tbl>
          </a:graphicData>
        </a:graphic>
      </p:graphicFrame>
      <p:sp>
        <p:nvSpPr>
          <p:cNvPr id="23" name="TextBox 23"/>
          <p:cNvSpPr txBox="1"/>
          <p:nvPr/>
        </p:nvSpPr>
        <p:spPr>
          <a:xfrm>
            <a:off x="9881986" y="5151727"/>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A</a:t>
            </a:r>
          </a:p>
        </p:txBody>
      </p:sp>
      <p:sp>
        <p:nvSpPr>
          <p:cNvPr id="24" name="TextBox 24"/>
          <p:cNvSpPr txBox="1"/>
          <p:nvPr/>
        </p:nvSpPr>
        <p:spPr>
          <a:xfrm>
            <a:off x="12158679" y="5151727"/>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B</a:t>
            </a:r>
          </a:p>
        </p:txBody>
      </p:sp>
      <p:sp>
        <p:nvSpPr>
          <p:cNvPr id="25" name="TextBox 25"/>
          <p:cNvSpPr txBox="1"/>
          <p:nvPr/>
        </p:nvSpPr>
        <p:spPr>
          <a:xfrm>
            <a:off x="14435373" y="5151727"/>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C</a:t>
            </a:r>
          </a:p>
        </p:txBody>
      </p:sp>
      <p:sp>
        <p:nvSpPr>
          <p:cNvPr id="26" name="TextBox 26"/>
          <p:cNvSpPr txBox="1"/>
          <p:nvPr/>
        </p:nvSpPr>
        <p:spPr>
          <a:xfrm>
            <a:off x="9881986" y="5648932"/>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27" name="TextBox 27"/>
          <p:cNvSpPr txBox="1"/>
          <p:nvPr/>
        </p:nvSpPr>
        <p:spPr>
          <a:xfrm>
            <a:off x="9881986" y="6146137"/>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28" name="TextBox 28"/>
          <p:cNvSpPr txBox="1"/>
          <p:nvPr/>
        </p:nvSpPr>
        <p:spPr>
          <a:xfrm>
            <a:off x="9881986" y="6643342"/>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29" name="TextBox 29"/>
          <p:cNvSpPr txBox="1"/>
          <p:nvPr/>
        </p:nvSpPr>
        <p:spPr>
          <a:xfrm>
            <a:off x="9881986" y="7138642"/>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30" name="TextBox 30"/>
          <p:cNvSpPr txBox="1"/>
          <p:nvPr/>
        </p:nvSpPr>
        <p:spPr>
          <a:xfrm>
            <a:off x="9881986" y="7683472"/>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31" name="TextBox 31"/>
          <p:cNvSpPr txBox="1"/>
          <p:nvPr/>
        </p:nvSpPr>
        <p:spPr>
          <a:xfrm>
            <a:off x="9881986" y="8228302"/>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32" name="TextBox 32"/>
          <p:cNvSpPr txBox="1"/>
          <p:nvPr/>
        </p:nvSpPr>
        <p:spPr>
          <a:xfrm>
            <a:off x="9881986" y="8725507"/>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33" name="TextBox 33"/>
          <p:cNvSpPr txBox="1"/>
          <p:nvPr/>
        </p:nvSpPr>
        <p:spPr>
          <a:xfrm>
            <a:off x="9881986" y="9270337"/>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34" name="TextBox 34"/>
          <p:cNvSpPr txBox="1"/>
          <p:nvPr/>
        </p:nvSpPr>
        <p:spPr>
          <a:xfrm>
            <a:off x="12158679" y="5601307"/>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35" name="TextBox 35"/>
          <p:cNvSpPr txBox="1"/>
          <p:nvPr/>
        </p:nvSpPr>
        <p:spPr>
          <a:xfrm>
            <a:off x="12158679" y="6146137"/>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36" name="TextBox 36"/>
          <p:cNvSpPr txBox="1"/>
          <p:nvPr/>
        </p:nvSpPr>
        <p:spPr>
          <a:xfrm>
            <a:off x="12158679" y="6706478"/>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37" name="TextBox 37"/>
          <p:cNvSpPr txBox="1"/>
          <p:nvPr/>
        </p:nvSpPr>
        <p:spPr>
          <a:xfrm>
            <a:off x="12158679" y="7203683"/>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38" name="TextBox 38"/>
          <p:cNvSpPr txBox="1"/>
          <p:nvPr/>
        </p:nvSpPr>
        <p:spPr>
          <a:xfrm>
            <a:off x="12158679" y="7683472"/>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39" name="TextBox 39"/>
          <p:cNvSpPr txBox="1"/>
          <p:nvPr/>
        </p:nvSpPr>
        <p:spPr>
          <a:xfrm>
            <a:off x="12158679" y="8247352"/>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40" name="TextBox 40"/>
          <p:cNvSpPr txBox="1"/>
          <p:nvPr/>
        </p:nvSpPr>
        <p:spPr>
          <a:xfrm>
            <a:off x="12158679" y="875884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41" name="TextBox 41"/>
          <p:cNvSpPr txBox="1"/>
          <p:nvPr/>
        </p:nvSpPr>
        <p:spPr>
          <a:xfrm>
            <a:off x="12158679" y="9270337"/>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42" name="TextBox 42"/>
          <p:cNvSpPr txBox="1"/>
          <p:nvPr/>
        </p:nvSpPr>
        <p:spPr>
          <a:xfrm>
            <a:off x="14435373" y="555273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43" name="TextBox 43"/>
          <p:cNvSpPr txBox="1"/>
          <p:nvPr/>
        </p:nvSpPr>
        <p:spPr>
          <a:xfrm>
            <a:off x="14435373" y="609756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44" name="TextBox 44"/>
          <p:cNvSpPr txBox="1"/>
          <p:nvPr/>
        </p:nvSpPr>
        <p:spPr>
          <a:xfrm>
            <a:off x="14435373" y="6657901"/>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45" name="TextBox 45"/>
          <p:cNvSpPr txBox="1"/>
          <p:nvPr/>
        </p:nvSpPr>
        <p:spPr>
          <a:xfrm>
            <a:off x="14435373" y="7155106"/>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46" name="TextBox 46"/>
          <p:cNvSpPr txBox="1"/>
          <p:nvPr/>
        </p:nvSpPr>
        <p:spPr>
          <a:xfrm>
            <a:off x="14435373" y="763489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47" name="TextBox 47"/>
          <p:cNvSpPr txBox="1"/>
          <p:nvPr/>
        </p:nvSpPr>
        <p:spPr>
          <a:xfrm>
            <a:off x="14435373" y="819877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48" name="TextBox 48"/>
          <p:cNvSpPr txBox="1"/>
          <p:nvPr/>
        </p:nvSpPr>
        <p:spPr>
          <a:xfrm>
            <a:off x="14435373" y="8710267"/>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49" name="TextBox 49"/>
          <p:cNvSpPr txBox="1"/>
          <p:nvPr/>
        </p:nvSpPr>
        <p:spPr>
          <a:xfrm>
            <a:off x="14435373" y="922176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50" name="TextBox 50"/>
          <p:cNvSpPr txBox="1"/>
          <p:nvPr/>
        </p:nvSpPr>
        <p:spPr>
          <a:xfrm>
            <a:off x="2138976" y="7654019"/>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51" name="TextBox 51"/>
          <p:cNvSpPr txBox="1"/>
          <p:nvPr/>
        </p:nvSpPr>
        <p:spPr>
          <a:xfrm>
            <a:off x="2138976" y="8407736"/>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52" name="TextBox 52"/>
          <p:cNvSpPr txBox="1"/>
          <p:nvPr/>
        </p:nvSpPr>
        <p:spPr>
          <a:xfrm>
            <a:off x="5659267" y="761082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53" name="TextBox 53"/>
          <p:cNvSpPr txBox="1"/>
          <p:nvPr/>
        </p:nvSpPr>
        <p:spPr>
          <a:xfrm>
            <a:off x="5659267" y="845093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239" y="-1036427"/>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gradFill rotWithShape="1">
              <a:gsLst>
                <a:gs pos="0">
                  <a:srgbClr val="5DE0E6">
                    <a:alpha val="100000"/>
                  </a:srgbClr>
                </a:gs>
                <a:gs pos="100000">
                  <a:srgbClr val="004AAD">
                    <a:alpha val="100000"/>
                  </a:srgbClr>
                </a:gs>
              </a:gsLst>
              <a:lin ang="0"/>
            </a:gradFill>
            <a:ln w="2286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299003" y="895350"/>
            <a:ext cx="12372703" cy="1137285"/>
          </a:xfrm>
          <a:prstGeom prst="rect">
            <a:avLst/>
          </a:prstGeom>
        </p:spPr>
        <p:txBody>
          <a:bodyPr lIns="0" tIns="0" rIns="0" bIns="0" rtlCol="0" anchor="t">
            <a:spAutoFit/>
          </a:bodyPr>
          <a:lstStyle/>
          <a:p>
            <a:pPr>
              <a:lnSpc>
                <a:spcPts val="9240"/>
              </a:lnSpc>
              <a:spcBef>
                <a:spcPct val="0"/>
              </a:spcBef>
            </a:pPr>
            <a:r>
              <a:rPr lang="en-US" sz="6600">
                <a:solidFill>
                  <a:srgbClr val="000000"/>
                </a:solidFill>
                <a:latin typeface="Norwester"/>
              </a:rPr>
              <a:t>BOOLEAN FUNCTION</a:t>
            </a:r>
          </a:p>
        </p:txBody>
      </p:sp>
      <p:sp>
        <p:nvSpPr>
          <p:cNvPr id="6" name="AutoShape 6"/>
          <p:cNvSpPr/>
          <p:nvPr/>
        </p:nvSpPr>
        <p:spPr>
          <a:xfrm flipV="1">
            <a:off x="2299423" y="2001679"/>
            <a:ext cx="9129041" cy="61912"/>
          </a:xfrm>
          <a:prstGeom prst="line">
            <a:avLst/>
          </a:prstGeom>
          <a:ln w="123825" cap="flat">
            <a:solidFill>
              <a:srgbClr val="000000"/>
            </a:solidFill>
            <a:prstDash val="solid"/>
            <a:headEnd type="none" w="sm" len="sm"/>
            <a:tailEnd type="none" w="sm" len="sm"/>
          </a:ln>
        </p:spPr>
        <p:txBody>
          <a:bodyPr/>
          <a:lstStyle/>
          <a:p>
            <a:endParaRPr lang="en-US"/>
          </a:p>
        </p:txBody>
      </p:sp>
      <p:sp>
        <p:nvSpPr>
          <p:cNvPr id="7" name="TextBox 7"/>
          <p:cNvSpPr txBox="1"/>
          <p:nvPr/>
        </p:nvSpPr>
        <p:spPr>
          <a:xfrm>
            <a:off x="2299003" y="2180081"/>
            <a:ext cx="10370634" cy="4379595"/>
          </a:xfrm>
          <a:prstGeom prst="rect">
            <a:avLst/>
          </a:prstGeom>
        </p:spPr>
        <p:txBody>
          <a:bodyPr lIns="0" tIns="0" rIns="0" bIns="0" rtlCol="0" anchor="t">
            <a:spAutoFit/>
          </a:bodyPr>
          <a:lstStyle/>
          <a:p>
            <a:pPr>
              <a:lnSpc>
                <a:spcPts val="4950"/>
              </a:lnSpc>
            </a:pPr>
            <a:r>
              <a:rPr lang="en-US" sz="3300">
                <a:solidFill>
                  <a:srgbClr val="000000"/>
                </a:solidFill>
                <a:latin typeface="Cambria"/>
              </a:rPr>
              <a:t>A </a:t>
            </a:r>
            <a:r>
              <a:rPr lang="en-US" sz="3300">
                <a:solidFill>
                  <a:srgbClr val="000000"/>
                </a:solidFill>
                <a:latin typeface="Cambria Bold"/>
              </a:rPr>
              <a:t>Boolean function </a:t>
            </a:r>
            <a:r>
              <a:rPr lang="en-US" sz="3300">
                <a:solidFill>
                  <a:srgbClr val="000000"/>
                </a:solidFill>
                <a:latin typeface="Cambria"/>
              </a:rPr>
              <a:t>is decribed by an algebraic expression called </a:t>
            </a:r>
            <a:r>
              <a:rPr lang="en-US" sz="3300">
                <a:solidFill>
                  <a:srgbClr val="000000"/>
                </a:solidFill>
                <a:latin typeface="Cambria Bold"/>
              </a:rPr>
              <a:t>Boolean expression</a:t>
            </a:r>
            <a:r>
              <a:rPr lang="en-US" sz="3300">
                <a:solidFill>
                  <a:srgbClr val="000000"/>
                </a:solidFill>
                <a:latin typeface="Cambria"/>
              </a:rPr>
              <a:t> which consists of binary variables, the constants 0 and 1, and the logic operation symbols.</a:t>
            </a:r>
          </a:p>
          <a:p>
            <a:pPr>
              <a:lnSpc>
                <a:spcPts val="4950"/>
              </a:lnSpc>
            </a:pPr>
            <a:endParaRPr lang="en-US" sz="3300">
              <a:solidFill>
                <a:srgbClr val="000000"/>
              </a:solidFill>
              <a:latin typeface="Cambria"/>
            </a:endParaRPr>
          </a:p>
          <a:p>
            <a:pPr algn="ctr">
              <a:lnSpc>
                <a:spcPts val="4950"/>
              </a:lnSpc>
            </a:pPr>
            <a:r>
              <a:rPr lang="en-US" sz="3300" u="sng">
                <a:solidFill>
                  <a:srgbClr val="000000"/>
                </a:solidFill>
                <a:latin typeface="Cambria"/>
              </a:rPr>
              <a:t>Example:</a:t>
            </a:r>
          </a:p>
          <a:p>
            <a:pPr algn="ctr">
              <a:lnSpc>
                <a:spcPts val="4950"/>
              </a:lnSpc>
            </a:pPr>
            <a:r>
              <a:rPr lang="en-US" sz="3300">
                <a:solidFill>
                  <a:srgbClr val="000000"/>
                </a:solidFill>
                <a:latin typeface="Cambria"/>
              </a:rPr>
              <a:t>F (A, B, C, D) = A + BC + ADC</a:t>
            </a:r>
          </a:p>
        </p:txBody>
      </p:sp>
      <p:sp>
        <p:nvSpPr>
          <p:cNvPr id="8" name="AutoShape 8"/>
          <p:cNvSpPr/>
          <p:nvPr/>
        </p:nvSpPr>
        <p:spPr>
          <a:xfrm>
            <a:off x="8282903" y="6111293"/>
            <a:ext cx="517583" cy="0"/>
          </a:xfrm>
          <a:prstGeom prst="line">
            <a:avLst/>
          </a:prstGeom>
          <a:ln w="38100" cap="flat">
            <a:solidFill>
              <a:srgbClr val="000000"/>
            </a:solidFill>
            <a:prstDash val="solid"/>
            <a:headEnd type="none" w="sm" len="sm"/>
            <a:tailEnd type="none" w="sm" len="sm"/>
          </a:ln>
        </p:spPr>
        <p:txBody>
          <a:bodyPr/>
          <a:lstStyle/>
          <a:p>
            <a:endParaRPr lang="en-US"/>
          </a:p>
        </p:txBody>
      </p:sp>
      <p:sp>
        <p:nvSpPr>
          <p:cNvPr id="9" name="TextBox 9"/>
          <p:cNvSpPr txBox="1"/>
          <p:nvPr/>
        </p:nvSpPr>
        <p:spPr>
          <a:xfrm>
            <a:off x="4001112" y="7393305"/>
            <a:ext cx="3448869" cy="1864995"/>
          </a:xfrm>
          <a:prstGeom prst="rect">
            <a:avLst/>
          </a:prstGeom>
        </p:spPr>
        <p:txBody>
          <a:bodyPr lIns="0" tIns="0" rIns="0" bIns="0" rtlCol="0" anchor="t">
            <a:spAutoFit/>
          </a:bodyPr>
          <a:lstStyle/>
          <a:p>
            <a:pPr>
              <a:lnSpc>
                <a:spcPts val="4950"/>
              </a:lnSpc>
            </a:pPr>
            <a:r>
              <a:rPr lang="en-US" sz="3300">
                <a:solidFill>
                  <a:srgbClr val="000000"/>
                </a:solidFill>
                <a:latin typeface="Cambria"/>
              </a:rPr>
              <a:t>Boolean Function</a:t>
            </a:r>
          </a:p>
          <a:p>
            <a:pPr marL="712470" lvl="1" indent="-356235">
              <a:lnSpc>
                <a:spcPts val="4950"/>
              </a:lnSpc>
              <a:buFont typeface="Arial"/>
              <a:buChar char="•"/>
            </a:pPr>
            <a:r>
              <a:rPr lang="en-US" sz="3300">
                <a:solidFill>
                  <a:srgbClr val="000000"/>
                </a:solidFill>
                <a:latin typeface="Cambria"/>
              </a:rPr>
              <a:t>Also known as </a:t>
            </a:r>
            <a:r>
              <a:rPr lang="en-US" sz="3300">
                <a:solidFill>
                  <a:srgbClr val="000000"/>
                </a:solidFill>
                <a:latin typeface="Cambria Bold"/>
              </a:rPr>
              <a:t>output</a:t>
            </a:r>
          </a:p>
        </p:txBody>
      </p:sp>
      <p:sp>
        <p:nvSpPr>
          <p:cNvPr id="10" name="TextBox 10"/>
          <p:cNvSpPr txBox="1"/>
          <p:nvPr/>
        </p:nvSpPr>
        <p:spPr>
          <a:xfrm>
            <a:off x="8377250" y="7403450"/>
            <a:ext cx="1736130" cy="1236345"/>
          </a:xfrm>
          <a:prstGeom prst="rect">
            <a:avLst/>
          </a:prstGeom>
        </p:spPr>
        <p:txBody>
          <a:bodyPr lIns="0" tIns="0" rIns="0" bIns="0" rtlCol="0" anchor="t">
            <a:spAutoFit/>
          </a:bodyPr>
          <a:lstStyle/>
          <a:p>
            <a:pPr>
              <a:lnSpc>
                <a:spcPts val="4950"/>
              </a:lnSpc>
            </a:pPr>
            <a:r>
              <a:rPr lang="en-US" sz="3300">
                <a:solidFill>
                  <a:srgbClr val="000000"/>
                </a:solidFill>
                <a:latin typeface="Cambria"/>
              </a:rPr>
              <a:t>Boolean Function</a:t>
            </a:r>
          </a:p>
        </p:txBody>
      </p:sp>
      <p:sp>
        <p:nvSpPr>
          <p:cNvPr id="11" name="AutoShape 11"/>
          <p:cNvSpPr/>
          <p:nvPr/>
        </p:nvSpPr>
        <p:spPr>
          <a:xfrm flipH="1">
            <a:off x="5725546" y="6703992"/>
            <a:ext cx="499625" cy="794088"/>
          </a:xfrm>
          <a:prstGeom prst="line">
            <a:avLst/>
          </a:prstGeom>
          <a:ln w="38100" cap="flat">
            <a:solidFill>
              <a:srgbClr val="000000"/>
            </a:solidFill>
            <a:prstDash val="solid"/>
            <a:headEnd type="none" w="sm" len="sm"/>
            <a:tailEnd type="triangle" w="lg" len="med"/>
          </a:ln>
        </p:spPr>
        <p:txBody>
          <a:bodyPr/>
          <a:lstStyle/>
          <a:p>
            <a:endParaRPr lang="en-US"/>
          </a:p>
        </p:txBody>
      </p:sp>
      <p:sp>
        <p:nvSpPr>
          <p:cNvPr id="12" name="AutoShape 12"/>
          <p:cNvSpPr/>
          <p:nvPr/>
        </p:nvSpPr>
        <p:spPr>
          <a:xfrm>
            <a:off x="8479790" y="6703992"/>
            <a:ext cx="765525" cy="804233"/>
          </a:xfrm>
          <a:prstGeom prst="line">
            <a:avLst/>
          </a:prstGeom>
          <a:ln w="38100" cap="flat">
            <a:solidFill>
              <a:srgbClr val="000000"/>
            </a:solidFill>
            <a:prstDash val="solid"/>
            <a:headEnd type="none" w="sm" len="sm"/>
            <a:tailEnd type="triangle" w="lg" len="med"/>
          </a:ln>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18529"/>
            <a:ext cx="16243860" cy="10012628"/>
            <a:chOff x="0" y="0"/>
            <a:chExt cx="3538556" cy="2181147"/>
          </a:xfrm>
        </p:grpSpPr>
        <p:sp>
          <p:nvSpPr>
            <p:cNvPr id="3" name="Freeform 3"/>
            <p:cNvSpPr/>
            <p:nvPr/>
          </p:nvSpPr>
          <p:spPr>
            <a:xfrm>
              <a:off x="0" y="0"/>
              <a:ext cx="3538556" cy="2181147"/>
            </a:xfrm>
            <a:custGeom>
              <a:avLst/>
              <a:gdLst/>
              <a:ahLst/>
              <a:cxnLst/>
              <a:rect l="l" t="t" r="r" b="b"/>
              <a:pathLst>
                <a:path w="3538556" h="2181147">
                  <a:moveTo>
                    <a:pt x="24307" y="0"/>
                  </a:moveTo>
                  <a:lnTo>
                    <a:pt x="3514249" y="0"/>
                  </a:lnTo>
                  <a:cubicBezTo>
                    <a:pt x="3520696" y="0"/>
                    <a:pt x="3526878" y="2561"/>
                    <a:pt x="3531436" y="7119"/>
                  </a:cubicBezTo>
                  <a:cubicBezTo>
                    <a:pt x="3535995" y="11678"/>
                    <a:pt x="3538556" y="17860"/>
                    <a:pt x="3538556" y="24307"/>
                  </a:cubicBezTo>
                  <a:lnTo>
                    <a:pt x="3538556" y="2156840"/>
                  </a:lnTo>
                  <a:cubicBezTo>
                    <a:pt x="3538556" y="2170264"/>
                    <a:pt x="3527673" y="2181147"/>
                    <a:pt x="3514249" y="2181147"/>
                  </a:cubicBezTo>
                  <a:lnTo>
                    <a:pt x="24307" y="2181147"/>
                  </a:lnTo>
                  <a:cubicBezTo>
                    <a:pt x="10883" y="2181147"/>
                    <a:pt x="0" y="2170264"/>
                    <a:pt x="0" y="2156840"/>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64518" y="261968"/>
            <a:ext cx="14958964" cy="1137285"/>
          </a:xfrm>
          <a:prstGeom prst="rect">
            <a:avLst/>
          </a:prstGeom>
        </p:spPr>
        <p:txBody>
          <a:bodyPr lIns="0" tIns="0" rIns="0" bIns="0" rtlCol="0" anchor="t">
            <a:spAutoFit/>
          </a:bodyPr>
          <a:lstStyle/>
          <a:p>
            <a:pPr>
              <a:lnSpc>
                <a:spcPts val="9240"/>
              </a:lnSpc>
              <a:spcBef>
                <a:spcPct val="0"/>
              </a:spcBef>
            </a:pPr>
            <a:r>
              <a:rPr lang="en-US" sz="6600">
                <a:solidFill>
                  <a:srgbClr val="000000"/>
                </a:solidFill>
                <a:latin typeface="Norwester"/>
              </a:rPr>
              <a:t>EXAMPLE</a:t>
            </a:r>
          </a:p>
        </p:txBody>
      </p:sp>
      <p:sp>
        <p:nvSpPr>
          <p:cNvPr id="6" name="AutoShape 6"/>
          <p:cNvSpPr/>
          <p:nvPr/>
        </p:nvSpPr>
        <p:spPr>
          <a:xfrm flipV="1">
            <a:off x="1664938" y="1345326"/>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7" name="TextBox 7"/>
          <p:cNvSpPr txBox="1"/>
          <p:nvPr/>
        </p:nvSpPr>
        <p:spPr>
          <a:xfrm>
            <a:off x="1664518" y="1656987"/>
            <a:ext cx="13727205" cy="2316480"/>
          </a:xfrm>
          <a:prstGeom prst="rect">
            <a:avLst/>
          </a:prstGeom>
        </p:spPr>
        <p:txBody>
          <a:bodyPr lIns="0" tIns="0" rIns="0" bIns="0" rtlCol="0" anchor="t">
            <a:spAutoFit/>
          </a:bodyPr>
          <a:lstStyle/>
          <a:p>
            <a:pPr>
              <a:lnSpc>
                <a:spcPts val="4620"/>
              </a:lnSpc>
            </a:pPr>
            <a:r>
              <a:rPr lang="en-US" sz="3300" dirty="0">
                <a:solidFill>
                  <a:srgbClr val="000000"/>
                </a:solidFill>
                <a:latin typeface="Cambria"/>
              </a:rPr>
              <a:t>Find the values of the Boolean function represented by </a:t>
            </a:r>
          </a:p>
          <a:p>
            <a:pPr algn="ctr">
              <a:lnSpc>
                <a:spcPts val="4620"/>
              </a:lnSpc>
            </a:pPr>
            <a:r>
              <a:rPr lang="en-US" sz="3300" dirty="0">
                <a:solidFill>
                  <a:srgbClr val="000000"/>
                </a:solidFill>
                <a:ea typeface="Cambria"/>
              </a:rPr>
              <a:t>𝐹 (𝑥, 𝑦, 𝑧) = 𝑥𝑦 + 𝑧′</a:t>
            </a:r>
          </a:p>
          <a:p>
            <a:pPr>
              <a:lnSpc>
                <a:spcPts val="4620"/>
              </a:lnSpc>
            </a:pPr>
            <a:r>
              <a:rPr lang="en-US" sz="3300" u="sng" dirty="0">
                <a:solidFill>
                  <a:srgbClr val="000000"/>
                </a:solidFill>
                <a:latin typeface="Cambria"/>
              </a:rPr>
              <a:t>Solution:</a:t>
            </a:r>
          </a:p>
          <a:p>
            <a:pPr>
              <a:lnSpc>
                <a:spcPts val="4620"/>
              </a:lnSpc>
            </a:pPr>
            <a:r>
              <a:rPr lang="en-US" sz="3300" dirty="0">
                <a:solidFill>
                  <a:srgbClr val="000000"/>
                </a:solidFill>
                <a:latin typeface="Cambria"/>
              </a:rPr>
              <a:t>We need to construct the truth table:</a:t>
            </a:r>
          </a:p>
        </p:txBody>
      </p:sp>
      <p:graphicFrame>
        <p:nvGraphicFramePr>
          <p:cNvPr id="8" name="Table 8"/>
          <p:cNvGraphicFramePr>
            <a:graphicFrameLocks noGrp="1"/>
          </p:cNvGraphicFramePr>
          <p:nvPr>
            <p:extLst>
              <p:ext uri="{D42A27DB-BD31-4B8C-83A1-F6EECF244321}">
                <p14:modId xmlns:p14="http://schemas.microsoft.com/office/powerpoint/2010/main" val="932437163"/>
              </p:ext>
            </p:extLst>
          </p:nvPr>
        </p:nvGraphicFramePr>
        <p:xfrm>
          <a:off x="1664518" y="4116754"/>
          <a:ext cx="13880280" cy="4708224"/>
        </p:xfrm>
        <a:graphic>
          <a:graphicData uri="http://schemas.openxmlformats.org/drawingml/2006/table">
            <a:tbl>
              <a:tblPr/>
              <a:tblGrid>
                <a:gridCol w="2313380">
                  <a:extLst>
                    <a:ext uri="{9D8B030D-6E8A-4147-A177-3AD203B41FA5}">
                      <a16:colId xmlns:a16="http://schemas.microsoft.com/office/drawing/2014/main" val="20000"/>
                    </a:ext>
                  </a:extLst>
                </a:gridCol>
                <a:gridCol w="2313380">
                  <a:extLst>
                    <a:ext uri="{9D8B030D-6E8A-4147-A177-3AD203B41FA5}">
                      <a16:colId xmlns:a16="http://schemas.microsoft.com/office/drawing/2014/main" val="20001"/>
                    </a:ext>
                  </a:extLst>
                </a:gridCol>
                <a:gridCol w="2313380">
                  <a:extLst>
                    <a:ext uri="{9D8B030D-6E8A-4147-A177-3AD203B41FA5}">
                      <a16:colId xmlns:a16="http://schemas.microsoft.com/office/drawing/2014/main" val="20002"/>
                    </a:ext>
                  </a:extLst>
                </a:gridCol>
                <a:gridCol w="2313380">
                  <a:extLst>
                    <a:ext uri="{9D8B030D-6E8A-4147-A177-3AD203B41FA5}">
                      <a16:colId xmlns:a16="http://schemas.microsoft.com/office/drawing/2014/main" val="20003"/>
                    </a:ext>
                  </a:extLst>
                </a:gridCol>
                <a:gridCol w="2313380">
                  <a:extLst>
                    <a:ext uri="{9D8B030D-6E8A-4147-A177-3AD203B41FA5}">
                      <a16:colId xmlns:a16="http://schemas.microsoft.com/office/drawing/2014/main" val="20004"/>
                    </a:ext>
                  </a:extLst>
                </a:gridCol>
                <a:gridCol w="2313380">
                  <a:extLst>
                    <a:ext uri="{9D8B030D-6E8A-4147-A177-3AD203B41FA5}">
                      <a16:colId xmlns:a16="http://schemas.microsoft.com/office/drawing/2014/main" val="20005"/>
                    </a:ext>
                  </a:extLst>
                </a:gridCol>
              </a:tblGrid>
              <a:tr h="523136">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3131"/>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523136">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r h="523136">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2"/>
                  </a:ext>
                </a:extLst>
              </a:tr>
              <a:tr h="523136">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marL="0" marR="0" lvl="0" indent="0" algn="ctr" defTabSz="914400" rtl="0" eaLnBrk="1" fontAlgn="auto" latinLnBrk="0" hangingPunct="1">
                        <a:lnSpc>
                          <a:spcPts val="139"/>
                        </a:lnSpc>
                        <a:spcBef>
                          <a:spcPts val="0"/>
                        </a:spcBef>
                        <a:spcAft>
                          <a:spcPts val="0"/>
                        </a:spcAft>
                        <a:buClrTx/>
                        <a:buSzTx/>
                        <a:buFontTx/>
                        <a:buNone/>
                        <a:tabLst/>
                        <a:defRPr/>
                      </a:pPr>
                      <a:endParaRPr lang="en-US" sz="1100" dirty="0">
                        <a:solidFill>
                          <a:srgbClr val="000000"/>
                        </a:solidFill>
                        <a:latin typeface="Glacial Indifference"/>
                      </a:endParaRPr>
                    </a:p>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3"/>
                  </a:ext>
                </a:extLst>
              </a:tr>
              <a:tr h="523136">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4"/>
                  </a:ext>
                </a:extLst>
              </a:tr>
              <a:tr h="523136">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5"/>
                  </a:ext>
                </a:extLst>
              </a:tr>
              <a:tr h="523136">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6"/>
                  </a:ext>
                </a:extLst>
              </a:tr>
              <a:tr h="523136">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7"/>
                  </a:ext>
                </a:extLst>
              </a:tr>
              <a:tr h="523136">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F5757"/>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tc>
                  <a:txBody>
                    <a:bodyPr/>
                    <a:lstStyle/>
                    <a:p>
                      <a:pPr algn="ctr">
                        <a:lnSpc>
                          <a:spcPts val="139"/>
                        </a:lnSpc>
                        <a:defRPr/>
                      </a:pPr>
                      <a:endParaRPr lang="en-US" sz="1100" dirty="0"/>
                    </a:p>
                  </a:txBody>
                  <a:tcPr marL="190500" marR="190500" marT="190500" marB="19050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8"/>
                  </a:ext>
                </a:extLst>
              </a:tr>
            </a:tbl>
          </a:graphicData>
        </a:graphic>
      </p:graphicFrame>
      <p:sp>
        <p:nvSpPr>
          <p:cNvPr id="9" name="TextBox 9"/>
          <p:cNvSpPr txBox="1"/>
          <p:nvPr/>
        </p:nvSpPr>
        <p:spPr>
          <a:xfrm>
            <a:off x="1664518" y="4142490"/>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x</a:t>
            </a:r>
          </a:p>
        </p:txBody>
      </p:sp>
      <p:sp>
        <p:nvSpPr>
          <p:cNvPr id="10" name="TextBox 10"/>
          <p:cNvSpPr txBox="1"/>
          <p:nvPr/>
        </p:nvSpPr>
        <p:spPr>
          <a:xfrm>
            <a:off x="3941212" y="4142490"/>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y</a:t>
            </a:r>
          </a:p>
        </p:txBody>
      </p:sp>
      <p:sp>
        <p:nvSpPr>
          <p:cNvPr id="11" name="TextBox 11"/>
          <p:cNvSpPr txBox="1"/>
          <p:nvPr/>
        </p:nvSpPr>
        <p:spPr>
          <a:xfrm>
            <a:off x="6217905" y="4142490"/>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z</a:t>
            </a:r>
          </a:p>
        </p:txBody>
      </p:sp>
      <p:sp>
        <p:nvSpPr>
          <p:cNvPr id="12" name="TextBox 12"/>
          <p:cNvSpPr txBox="1"/>
          <p:nvPr/>
        </p:nvSpPr>
        <p:spPr>
          <a:xfrm>
            <a:off x="1664518" y="463969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13" name="TextBox 13"/>
          <p:cNvSpPr txBox="1"/>
          <p:nvPr/>
        </p:nvSpPr>
        <p:spPr>
          <a:xfrm>
            <a:off x="1664518" y="513690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14" name="TextBox 14"/>
          <p:cNvSpPr txBox="1"/>
          <p:nvPr/>
        </p:nvSpPr>
        <p:spPr>
          <a:xfrm>
            <a:off x="1664518" y="563410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15" name="TextBox 15"/>
          <p:cNvSpPr txBox="1"/>
          <p:nvPr/>
        </p:nvSpPr>
        <p:spPr>
          <a:xfrm>
            <a:off x="1664518" y="612940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16" name="TextBox 16"/>
          <p:cNvSpPr txBox="1"/>
          <p:nvPr/>
        </p:nvSpPr>
        <p:spPr>
          <a:xfrm>
            <a:off x="1664518" y="667423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17" name="TextBox 17"/>
          <p:cNvSpPr txBox="1"/>
          <p:nvPr/>
        </p:nvSpPr>
        <p:spPr>
          <a:xfrm>
            <a:off x="1664518" y="721906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18" name="TextBox 18"/>
          <p:cNvSpPr txBox="1"/>
          <p:nvPr/>
        </p:nvSpPr>
        <p:spPr>
          <a:xfrm>
            <a:off x="1664518" y="771627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19" name="TextBox 19"/>
          <p:cNvSpPr txBox="1"/>
          <p:nvPr/>
        </p:nvSpPr>
        <p:spPr>
          <a:xfrm>
            <a:off x="1664518" y="826110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20" name="TextBox 20"/>
          <p:cNvSpPr txBox="1"/>
          <p:nvPr/>
        </p:nvSpPr>
        <p:spPr>
          <a:xfrm>
            <a:off x="3941212" y="459207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21" name="TextBox 21"/>
          <p:cNvSpPr txBox="1"/>
          <p:nvPr/>
        </p:nvSpPr>
        <p:spPr>
          <a:xfrm>
            <a:off x="3941212" y="513690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24" name="TextBox 24"/>
          <p:cNvSpPr txBox="1"/>
          <p:nvPr/>
        </p:nvSpPr>
        <p:spPr>
          <a:xfrm>
            <a:off x="3941212" y="667423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25" name="TextBox 25"/>
          <p:cNvSpPr txBox="1"/>
          <p:nvPr/>
        </p:nvSpPr>
        <p:spPr>
          <a:xfrm>
            <a:off x="3941212" y="7238115"/>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26" name="TextBox 26"/>
          <p:cNvSpPr txBox="1"/>
          <p:nvPr/>
        </p:nvSpPr>
        <p:spPr>
          <a:xfrm>
            <a:off x="3941212" y="7749607"/>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27" name="TextBox 27"/>
          <p:cNvSpPr txBox="1"/>
          <p:nvPr/>
        </p:nvSpPr>
        <p:spPr>
          <a:xfrm>
            <a:off x="3941212" y="826110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28" name="TextBox 28"/>
          <p:cNvSpPr txBox="1"/>
          <p:nvPr/>
        </p:nvSpPr>
        <p:spPr>
          <a:xfrm>
            <a:off x="6217905" y="5088322"/>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29" name="TextBox 29"/>
          <p:cNvSpPr txBox="1"/>
          <p:nvPr/>
        </p:nvSpPr>
        <p:spPr>
          <a:xfrm>
            <a:off x="6217905" y="564866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30" name="TextBox 30"/>
          <p:cNvSpPr txBox="1"/>
          <p:nvPr/>
        </p:nvSpPr>
        <p:spPr>
          <a:xfrm>
            <a:off x="6217905" y="6145869"/>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31" name="TextBox 31"/>
          <p:cNvSpPr txBox="1"/>
          <p:nvPr/>
        </p:nvSpPr>
        <p:spPr>
          <a:xfrm>
            <a:off x="6217905" y="6625657"/>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32" name="TextBox 32"/>
          <p:cNvSpPr txBox="1"/>
          <p:nvPr/>
        </p:nvSpPr>
        <p:spPr>
          <a:xfrm>
            <a:off x="6217905" y="7189537"/>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33" name="TextBox 33"/>
          <p:cNvSpPr txBox="1"/>
          <p:nvPr/>
        </p:nvSpPr>
        <p:spPr>
          <a:xfrm>
            <a:off x="6217905" y="770103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34" name="TextBox 34"/>
          <p:cNvSpPr txBox="1"/>
          <p:nvPr/>
        </p:nvSpPr>
        <p:spPr>
          <a:xfrm>
            <a:off x="6217905" y="8212522"/>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35" name="TextBox 35"/>
          <p:cNvSpPr txBox="1"/>
          <p:nvPr/>
        </p:nvSpPr>
        <p:spPr>
          <a:xfrm>
            <a:off x="6229458" y="4611120"/>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36" name="TextBox 36"/>
          <p:cNvSpPr txBox="1"/>
          <p:nvPr/>
        </p:nvSpPr>
        <p:spPr>
          <a:xfrm>
            <a:off x="8528120" y="4109719"/>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xy</a:t>
            </a:r>
          </a:p>
        </p:txBody>
      </p:sp>
      <p:sp>
        <p:nvSpPr>
          <p:cNvPr id="37" name="TextBox 37"/>
          <p:cNvSpPr txBox="1"/>
          <p:nvPr/>
        </p:nvSpPr>
        <p:spPr>
          <a:xfrm>
            <a:off x="8528120" y="460692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38" name="TextBox 38"/>
          <p:cNvSpPr txBox="1"/>
          <p:nvPr/>
        </p:nvSpPr>
        <p:spPr>
          <a:xfrm>
            <a:off x="8528120" y="5104129"/>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39" name="TextBox 39"/>
          <p:cNvSpPr txBox="1"/>
          <p:nvPr/>
        </p:nvSpPr>
        <p:spPr>
          <a:xfrm>
            <a:off x="8528120" y="560133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40" name="TextBox 40"/>
          <p:cNvSpPr txBox="1"/>
          <p:nvPr/>
        </p:nvSpPr>
        <p:spPr>
          <a:xfrm>
            <a:off x="8528120" y="609663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41" name="TextBox 41"/>
          <p:cNvSpPr txBox="1"/>
          <p:nvPr/>
        </p:nvSpPr>
        <p:spPr>
          <a:xfrm>
            <a:off x="8528120" y="664146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42" name="TextBox 42"/>
          <p:cNvSpPr txBox="1"/>
          <p:nvPr/>
        </p:nvSpPr>
        <p:spPr>
          <a:xfrm>
            <a:off x="8528120" y="718629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43" name="TextBox 43"/>
          <p:cNvSpPr txBox="1"/>
          <p:nvPr/>
        </p:nvSpPr>
        <p:spPr>
          <a:xfrm>
            <a:off x="8528120" y="7683499"/>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44" name="TextBox 44"/>
          <p:cNvSpPr txBox="1"/>
          <p:nvPr/>
        </p:nvSpPr>
        <p:spPr>
          <a:xfrm>
            <a:off x="8528120" y="8228329"/>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45" name="TextBox 45"/>
          <p:cNvSpPr txBox="1"/>
          <p:nvPr/>
        </p:nvSpPr>
        <p:spPr>
          <a:xfrm>
            <a:off x="10781609" y="4109719"/>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z′</a:t>
            </a:r>
          </a:p>
        </p:txBody>
      </p:sp>
      <p:sp>
        <p:nvSpPr>
          <p:cNvPr id="46" name="TextBox 46"/>
          <p:cNvSpPr txBox="1"/>
          <p:nvPr/>
        </p:nvSpPr>
        <p:spPr>
          <a:xfrm>
            <a:off x="10781609" y="460692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47" name="TextBox 47"/>
          <p:cNvSpPr txBox="1"/>
          <p:nvPr/>
        </p:nvSpPr>
        <p:spPr>
          <a:xfrm>
            <a:off x="10781609" y="5104129"/>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48" name="TextBox 48"/>
          <p:cNvSpPr txBox="1"/>
          <p:nvPr/>
        </p:nvSpPr>
        <p:spPr>
          <a:xfrm>
            <a:off x="10781609" y="560133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49" name="TextBox 49"/>
          <p:cNvSpPr txBox="1"/>
          <p:nvPr/>
        </p:nvSpPr>
        <p:spPr>
          <a:xfrm>
            <a:off x="10781609" y="609663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50" name="TextBox 50"/>
          <p:cNvSpPr txBox="1"/>
          <p:nvPr/>
        </p:nvSpPr>
        <p:spPr>
          <a:xfrm>
            <a:off x="10781609" y="664146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51" name="TextBox 51"/>
          <p:cNvSpPr txBox="1"/>
          <p:nvPr/>
        </p:nvSpPr>
        <p:spPr>
          <a:xfrm>
            <a:off x="10781609" y="718629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52" name="TextBox 52"/>
          <p:cNvSpPr txBox="1"/>
          <p:nvPr/>
        </p:nvSpPr>
        <p:spPr>
          <a:xfrm>
            <a:off x="10781609" y="7683499"/>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53" name="TextBox 53"/>
          <p:cNvSpPr txBox="1"/>
          <p:nvPr/>
        </p:nvSpPr>
        <p:spPr>
          <a:xfrm>
            <a:off x="10781609" y="8228329"/>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54" name="TextBox 54"/>
          <p:cNvSpPr txBox="1"/>
          <p:nvPr/>
        </p:nvSpPr>
        <p:spPr>
          <a:xfrm>
            <a:off x="13030322" y="4109719"/>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F = xy + z′</a:t>
            </a:r>
          </a:p>
        </p:txBody>
      </p:sp>
      <p:sp>
        <p:nvSpPr>
          <p:cNvPr id="55" name="TextBox 55"/>
          <p:cNvSpPr txBox="1"/>
          <p:nvPr/>
        </p:nvSpPr>
        <p:spPr>
          <a:xfrm>
            <a:off x="13030322" y="460692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56" name="TextBox 56"/>
          <p:cNvSpPr txBox="1"/>
          <p:nvPr/>
        </p:nvSpPr>
        <p:spPr>
          <a:xfrm>
            <a:off x="13030322" y="5104129"/>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57" name="TextBox 57"/>
          <p:cNvSpPr txBox="1"/>
          <p:nvPr/>
        </p:nvSpPr>
        <p:spPr>
          <a:xfrm>
            <a:off x="13030322" y="560133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58" name="TextBox 58"/>
          <p:cNvSpPr txBox="1"/>
          <p:nvPr/>
        </p:nvSpPr>
        <p:spPr>
          <a:xfrm>
            <a:off x="13030322" y="609663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59" name="TextBox 59"/>
          <p:cNvSpPr txBox="1"/>
          <p:nvPr/>
        </p:nvSpPr>
        <p:spPr>
          <a:xfrm>
            <a:off x="13030322" y="664146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60" name="TextBox 60"/>
          <p:cNvSpPr txBox="1"/>
          <p:nvPr/>
        </p:nvSpPr>
        <p:spPr>
          <a:xfrm>
            <a:off x="13030322" y="7186294"/>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1</a:t>
            </a:r>
          </a:p>
        </p:txBody>
      </p:sp>
      <p:sp>
        <p:nvSpPr>
          <p:cNvPr id="61" name="TextBox 61"/>
          <p:cNvSpPr txBox="1"/>
          <p:nvPr/>
        </p:nvSpPr>
        <p:spPr>
          <a:xfrm>
            <a:off x="13030322" y="7683499"/>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62" name="TextBox 62"/>
          <p:cNvSpPr txBox="1"/>
          <p:nvPr/>
        </p:nvSpPr>
        <p:spPr>
          <a:xfrm>
            <a:off x="13030322" y="8228329"/>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63" name="TextBox 24">
            <a:extLst>
              <a:ext uri="{FF2B5EF4-FFF2-40B4-BE49-F238E27FC236}">
                <a16:creationId xmlns:a16="http://schemas.microsoft.com/office/drawing/2014/main" id="{BF80CC5A-E6D6-4253-B657-DED4ED2E0E60}"/>
              </a:ext>
            </a:extLst>
          </p:cNvPr>
          <p:cNvSpPr txBox="1"/>
          <p:nvPr/>
        </p:nvSpPr>
        <p:spPr>
          <a:xfrm>
            <a:off x="3964416" y="5665333"/>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
        <p:nvSpPr>
          <p:cNvPr id="64" name="TextBox 23">
            <a:extLst>
              <a:ext uri="{FF2B5EF4-FFF2-40B4-BE49-F238E27FC236}">
                <a16:creationId xmlns:a16="http://schemas.microsoft.com/office/drawing/2014/main" id="{6FCE9DD3-7157-463B-A80B-281B9AF49AB8}"/>
              </a:ext>
            </a:extLst>
          </p:cNvPr>
          <p:cNvSpPr txBox="1"/>
          <p:nvPr/>
        </p:nvSpPr>
        <p:spPr>
          <a:xfrm>
            <a:off x="3941212" y="6194446"/>
            <a:ext cx="2361401" cy="563880"/>
          </a:xfrm>
          <a:prstGeom prst="rect">
            <a:avLst/>
          </a:prstGeom>
        </p:spPr>
        <p:txBody>
          <a:bodyPr lIns="0" tIns="0" rIns="0" bIns="0" rtlCol="0" anchor="t">
            <a:spAutoFit/>
          </a:bodyPr>
          <a:lstStyle/>
          <a:p>
            <a:pPr algn="ctr">
              <a:lnSpc>
                <a:spcPts val="4620"/>
              </a:lnSpc>
            </a:pPr>
            <a:r>
              <a:rPr lang="en-US" sz="3300" dirty="0">
                <a:solidFill>
                  <a:srgbClr val="000000"/>
                </a:solidFill>
                <a:latin typeface="Glacial Indifference"/>
              </a:rPr>
              <a:t>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58239" y="-1390546"/>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solidFill>
              <a:srgbClr val="FFFFFF"/>
            </a:solidFill>
            <a:ln w="2286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r>
                <a:rPr lang="en-US" sz="1899">
                  <a:solidFill>
                    <a:srgbClr val="FFFFFF"/>
                  </a:solidFill>
                  <a:latin typeface="Aileron Thin"/>
                </a:rPr>
                <a:t>p\to q</a:t>
              </a:r>
            </a:p>
          </p:txBody>
        </p:sp>
      </p:grpSp>
      <p:sp>
        <p:nvSpPr>
          <p:cNvPr id="5" name="TextBox 5"/>
          <p:cNvSpPr txBox="1"/>
          <p:nvPr/>
        </p:nvSpPr>
        <p:spPr>
          <a:xfrm>
            <a:off x="1962860" y="2315720"/>
            <a:ext cx="9516485" cy="2493645"/>
          </a:xfrm>
          <a:prstGeom prst="rect">
            <a:avLst/>
          </a:prstGeom>
        </p:spPr>
        <p:txBody>
          <a:bodyPr lIns="0" tIns="0" rIns="0" bIns="0" rtlCol="0" anchor="t">
            <a:spAutoFit/>
          </a:bodyPr>
          <a:lstStyle/>
          <a:p>
            <a:pPr>
              <a:lnSpc>
                <a:spcPts val="4950"/>
              </a:lnSpc>
            </a:pPr>
            <a:r>
              <a:rPr lang="en-US" sz="3300" dirty="0">
                <a:solidFill>
                  <a:srgbClr val="000000"/>
                </a:solidFill>
                <a:latin typeface="Cambria"/>
              </a:rPr>
              <a:t>Find the truth table 𝑇 for the equivalent Boolean expression:</a:t>
            </a:r>
          </a:p>
          <a:p>
            <a:pPr>
              <a:lnSpc>
                <a:spcPts val="4950"/>
              </a:lnSpc>
            </a:pPr>
            <a:endParaRPr lang="en-US" sz="3300" dirty="0">
              <a:solidFill>
                <a:srgbClr val="000000"/>
              </a:solidFill>
              <a:latin typeface="Cambria"/>
            </a:endParaRPr>
          </a:p>
          <a:p>
            <a:pPr algn="ctr">
              <a:lnSpc>
                <a:spcPts val="4950"/>
              </a:lnSpc>
            </a:pPr>
            <a:r>
              <a:rPr lang="en-US" sz="3300" dirty="0">
                <a:solidFill>
                  <a:srgbClr val="000000"/>
                </a:solidFill>
                <a:ea typeface="Cambria"/>
              </a:rPr>
              <a:t>𝐹(𝐴, 𝐵, 𝐶) = 𝐴𝐵𝐶′ + 𝐵𝐶′ + 𝐴′𝐵</a:t>
            </a:r>
          </a:p>
        </p:txBody>
      </p:sp>
      <p:sp>
        <p:nvSpPr>
          <p:cNvPr id="6" name="AutoShape 6"/>
          <p:cNvSpPr/>
          <p:nvPr/>
        </p:nvSpPr>
        <p:spPr>
          <a:xfrm flipV="1">
            <a:off x="1963279" y="2094546"/>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7" name="TextBox 7"/>
          <p:cNvSpPr txBox="1"/>
          <p:nvPr/>
        </p:nvSpPr>
        <p:spPr>
          <a:xfrm>
            <a:off x="1962860" y="895350"/>
            <a:ext cx="12372703"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Exercise 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4900"/>
            <a:ext cx="16243860" cy="1602658"/>
            <a:chOff x="0" y="0"/>
            <a:chExt cx="3538556" cy="349122"/>
          </a:xfrm>
        </p:grpSpPr>
        <p:sp>
          <p:nvSpPr>
            <p:cNvPr id="3" name="Freeform 3"/>
            <p:cNvSpPr/>
            <p:nvPr/>
          </p:nvSpPr>
          <p:spPr>
            <a:xfrm>
              <a:off x="0" y="0"/>
              <a:ext cx="3538556" cy="349122"/>
            </a:xfrm>
            <a:custGeom>
              <a:avLst/>
              <a:gdLst/>
              <a:ahLst/>
              <a:cxnLst/>
              <a:rect l="l" t="t" r="r" b="b"/>
              <a:pathLst>
                <a:path w="3538556" h="349122">
                  <a:moveTo>
                    <a:pt x="24307" y="0"/>
                  </a:moveTo>
                  <a:lnTo>
                    <a:pt x="3514249" y="0"/>
                  </a:lnTo>
                  <a:cubicBezTo>
                    <a:pt x="3520696" y="0"/>
                    <a:pt x="3526878" y="2561"/>
                    <a:pt x="3531436" y="7119"/>
                  </a:cubicBezTo>
                  <a:cubicBezTo>
                    <a:pt x="3535995" y="11678"/>
                    <a:pt x="3538556" y="17860"/>
                    <a:pt x="3538556" y="24307"/>
                  </a:cubicBezTo>
                  <a:lnTo>
                    <a:pt x="3538556" y="324815"/>
                  </a:lnTo>
                  <a:cubicBezTo>
                    <a:pt x="3538556" y="338240"/>
                    <a:pt x="3527673" y="349122"/>
                    <a:pt x="3514249" y="349122"/>
                  </a:cubicBezTo>
                  <a:lnTo>
                    <a:pt x="24307" y="349122"/>
                  </a:lnTo>
                  <a:cubicBezTo>
                    <a:pt x="17860" y="349122"/>
                    <a:pt x="11678" y="346561"/>
                    <a:pt x="7119" y="342003"/>
                  </a:cubicBezTo>
                  <a:cubicBezTo>
                    <a:pt x="2561" y="337444"/>
                    <a:pt x="0" y="331262"/>
                    <a:pt x="0" y="324815"/>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93735" y="1844954"/>
            <a:ext cx="8085959" cy="8480146"/>
            <a:chOff x="0" y="0"/>
            <a:chExt cx="1761442" cy="1847311"/>
          </a:xfrm>
        </p:grpSpPr>
        <p:sp>
          <p:nvSpPr>
            <p:cNvPr id="6" name="Freeform 6"/>
            <p:cNvSpPr/>
            <p:nvPr/>
          </p:nvSpPr>
          <p:spPr>
            <a:xfrm>
              <a:off x="0" y="0"/>
              <a:ext cx="1761442" cy="1847311"/>
            </a:xfrm>
            <a:custGeom>
              <a:avLst/>
              <a:gdLst/>
              <a:ahLst/>
              <a:cxnLst/>
              <a:rect l="l" t="t" r="r" b="b"/>
              <a:pathLst>
                <a:path w="1761442" h="1847311">
                  <a:moveTo>
                    <a:pt x="48830" y="0"/>
                  </a:moveTo>
                  <a:lnTo>
                    <a:pt x="1712612" y="0"/>
                  </a:lnTo>
                  <a:cubicBezTo>
                    <a:pt x="1725562" y="0"/>
                    <a:pt x="1737982" y="5145"/>
                    <a:pt x="1747140" y="14302"/>
                  </a:cubicBezTo>
                  <a:cubicBezTo>
                    <a:pt x="1756297" y="23459"/>
                    <a:pt x="1761442" y="35880"/>
                    <a:pt x="1761442" y="48830"/>
                  </a:cubicBezTo>
                  <a:lnTo>
                    <a:pt x="1761442" y="1798481"/>
                  </a:lnTo>
                  <a:cubicBezTo>
                    <a:pt x="1761442" y="1811432"/>
                    <a:pt x="1756297" y="1823852"/>
                    <a:pt x="1747140" y="1833009"/>
                  </a:cubicBezTo>
                  <a:cubicBezTo>
                    <a:pt x="1737982" y="1842167"/>
                    <a:pt x="1725562" y="1847311"/>
                    <a:pt x="1712612" y="1847311"/>
                  </a:cubicBezTo>
                  <a:lnTo>
                    <a:pt x="48830" y="1847311"/>
                  </a:lnTo>
                  <a:cubicBezTo>
                    <a:pt x="35880" y="1847311"/>
                    <a:pt x="23459" y="1842167"/>
                    <a:pt x="14302" y="1833009"/>
                  </a:cubicBezTo>
                  <a:cubicBezTo>
                    <a:pt x="5145" y="1823852"/>
                    <a:pt x="0" y="1811432"/>
                    <a:pt x="0" y="1798481"/>
                  </a:cubicBezTo>
                  <a:lnTo>
                    <a:pt x="0" y="48830"/>
                  </a:lnTo>
                  <a:cubicBezTo>
                    <a:pt x="0" y="35880"/>
                    <a:pt x="5145" y="23459"/>
                    <a:pt x="14302" y="14302"/>
                  </a:cubicBezTo>
                  <a:cubicBezTo>
                    <a:pt x="23459" y="5145"/>
                    <a:pt x="35880" y="0"/>
                    <a:pt x="48830" y="0"/>
                  </a:cubicBezTo>
                  <a:close/>
                </a:path>
              </a:pathLst>
            </a:custGeom>
            <a:solidFill>
              <a:srgbClr val="FFFFFF"/>
            </a:solidFill>
            <a:ln w="190500">
              <a:solidFill>
                <a:srgbClr val="082A44"/>
              </a:solidFill>
            </a:ln>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9384494" y="1844954"/>
            <a:ext cx="7949550" cy="8480146"/>
            <a:chOff x="0" y="0"/>
            <a:chExt cx="1731727" cy="1847311"/>
          </a:xfrm>
        </p:grpSpPr>
        <p:sp>
          <p:nvSpPr>
            <p:cNvPr id="9" name="Freeform 9"/>
            <p:cNvSpPr/>
            <p:nvPr/>
          </p:nvSpPr>
          <p:spPr>
            <a:xfrm>
              <a:off x="0" y="0"/>
              <a:ext cx="1731727" cy="1847311"/>
            </a:xfrm>
            <a:custGeom>
              <a:avLst/>
              <a:gdLst/>
              <a:ahLst/>
              <a:cxnLst/>
              <a:rect l="l" t="t" r="r" b="b"/>
              <a:pathLst>
                <a:path w="1731727" h="1847311">
                  <a:moveTo>
                    <a:pt x="49668" y="0"/>
                  </a:moveTo>
                  <a:lnTo>
                    <a:pt x="1682059" y="0"/>
                  </a:lnTo>
                  <a:cubicBezTo>
                    <a:pt x="1709490" y="0"/>
                    <a:pt x="1731727" y="22237"/>
                    <a:pt x="1731727" y="49668"/>
                  </a:cubicBezTo>
                  <a:lnTo>
                    <a:pt x="1731727" y="1797644"/>
                  </a:lnTo>
                  <a:cubicBezTo>
                    <a:pt x="1731727" y="1810816"/>
                    <a:pt x="1726494" y="1823450"/>
                    <a:pt x="1717179" y="1832764"/>
                  </a:cubicBezTo>
                  <a:cubicBezTo>
                    <a:pt x="1707865" y="1842079"/>
                    <a:pt x="1695231" y="1847311"/>
                    <a:pt x="1682059" y="1847311"/>
                  </a:cubicBezTo>
                  <a:lnTo>
                    <a:pt x="49668" y="1847311"/>
                  </a:lnTo>
                  <a:cubicBezTo>
                    <a:pt x="22237" y="1847311"/>
                    <a:pt x="0" y="1825074"/>
                    <a:pt x="0" y="1797644"/>
                  </a:cubicBezTo>
                  <a:lnTo>
                    <a:pt x="0" y="49668"/>
                  </a:lnTo>
                  <a:cubicBezTo>
                    <a:pt x="0" y="36495"/>
                    <a:pt x="5233" y="23862"/>
                    <a:pt x="14547" y="14547"/>
                  </a:cubicBezTo>
                  <a:cubicBezTo>
                    <a:pt x="23862" y="5233"/>
                    <a:pt x="36495" y="0"/>
                    <a:pt x="49668" y="0"/>
                  </a:cubicBezTo>
                  <a:close/>
                </a:path>
              </a:pathLst>
            </a:custGeom>
            <a:solidFill>
              <a:srgbClr val="FFFFFF"/>
            </a:solidFill>
            <a:ln w="190500">
              <a:solidFill>
                <a:srgbClr val="082A44"/>
              </a:solidFill>
            </a:ln>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3224719" y="6522336"/>
            <a:ext cx="3623990" cy="2774064"/>
          </a:xfrm>
          <a:custGeom>
            <a:avLst/>
            <a:gdLst/>
            <a:ahLst/>
            <a:cxnLst/>
            <a:rect l="l" t="t" r="r" b="b"/>
            <a:pathLst>
              <a:path w="3623990" h="2774064">
                <a:moveTo>
                  <a:pt x="0" y="0"/>
                </a:moveTo>
                <a:lnTo>
                  <a:pt x="3623991" y="0"/>
                </a:lnTo>
                <a:lnTo>
                  <a:pt x="3623991" y="2774064"/>
                </a:lnTo>
                <a:lnTo>
                  <a:pt x="0" y="2774064"/>
                </a:lnTo>
                <a:lnTo>
                  <a:pt x="0" y="0"/>
                </a:lnTo>
                <a:close/>
              </a:path>
            </a:pathLst>
          </a:custGeom>
          <a:blipFill>
            <a:blip r:embed="rId2"/>
            <a:stretch>
              <a:fillRect/>
            </a:stretch>
          </a:blipFill>
        </p:spPr>
        <p:txBody>
          <a:bodyPr/>
          <a:lstStyle/>
          <a:p>
            <a:endParaRPr lang="en-US"/>
          </a:p>
        </p:txBody>
      </p:sp>
      <p:sp>
        <p:nvSpPr>
          <p:cNvPr id="12" name="Freeform 12"/>
          <p:cNvSpPr/>
          <p:nvPr/>
        </p:nvSpPr>
        <p:spPr>
          <a:xfrm>
            <a:off x="11110597" y="6542678"/>
            <a:ext cx="4497346" cy="2368508"/>
          </a:xfrm>
          <a:custGeom>
            <a:avLst/>
            <a:gdLst/>
            <a:ahLst/>
            <a:cxnLst/>
            <a:rect l="l" t="t" r="r" b="b"/>
            <a:pathLst>
              <a:path w="4497346" h="2368508">
                <a:moveTo>
                  <a:pt x="0" y="0"/>
                </a:moveTo>
                <a:lnTo>
                  <a:pt x="4497345" y="0"/>
                </a:lnTo>
                <a:lnTo>
                  <a:pt x="4497345" y="2368508"/>
                </a:lnTo>
                <a:lnTo>
                  <a:pt x="0" y="2368508"/>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671148" y="182471"/>
            <a:ext cx="14958964" cy="1054135"/>
          </a:xfrm>
          <a:prstGeom prst="rect">
            <a:avLst/>
          </a:prstGeom>
        </p:spPr>
        <p:txBody>
          <a:bodyPr lIns="0" tIns="0" rIns="0" bIns="0" rtlCol="0" anchor="t">
            <a:spAutoFit/>
          </a:bodyPr>
          <a:lstStyle/>
          <a:p>
            <a:pPr algn="ctr">
              <a:lnSpc>
                <a:spcPts val="9240"/>
              </a:lnSpc>
              <a:spcBef>
                <a:spcPct val="0"/>
              </a:spcBef>
            </a:pPr>
            <a:r>
              <a:rPr lang="en-US" sz="6600" dirty="0">
                <a:solidFill>
                  <a:srgbClr val="000000"/>
                </a:solidFill>
                <a:latin typeface="Norwester"/>
              </a:rPr>
              <a:t> Define the minimization of circuits</a:t>
            </a:r>
          </a:p>
        </p:txBody>
      </p:sp>
      <p:sp>
        <p:nvSpPr>
          <p:cNvPr id="14" name="TextBox 14"/>
          <p:cNvSpPr txBox="1"/>
          <p:nvPr/>
        </p:nvSpPr>
        <p:spPr>
          <a:xfrm>
            <a:off x="1521959" y="2027382"/>
            <a:ext cx="7119585" cy="5008245"/>
          </a:xfrm>
          <a:prstGeom prst="rect">
            <a:avLst/>
          </a:prstGeom>
        </p:spPr>
        <p:txBody>
          <a:bodyPr lIns="0" tIns="0" rIns="0" bIns="0" rtlCol="0" anchor="t">
            <a:spAutoFit/>
          </a:bodyPr>
          <a:lstStyle/>
          <a:p>
            <a:pPr>
              <a:lnSpc>
                <a:spcPts val="4950"/>
              </a:lnSpc>
            </a:pPr>
            <a:r>
              <a:rPr lang="en-US" sz="3300" dirty="0">
                <a:solidFill>
                  <a:srgbClr val="000000"/>
                </a:solidFill>
                <a:latin typeface="Cambria"/>
              </a:rPr>
              <a:t>The process of simplifying the algebraic expression of a Boolean function is called </a:t>
            </a:r>
            <a:r>
              <a:rPr lang="en-US" sz="3300" dirty="0">
                <a:solidFill>
                  <a:srgbClr val="000000"/>
                </a:solidFill>
                <a:latin typeface="Cambria Bold"/>
              </a:rPr>
              <a:t>minimization</a:t>
            </a:r>
            <a:r>
              <a:rPr lang="en-US" sz="3300" dirty="0">
                <a:solidFill>
                  <a:srgbClr val="000000"/>
                </a:solidFill>
                <a:latin typeface="Cambria"/>
              </a:rPr>
              <a:t>. It is clear from the following image that the </a:t>
            </a:r>
            <a:r>
              <a:rPr lang="en-US" sz="3300" dirty="0">
                <a:solidFill>
                  <a:srgbClr val="000000"/>
                </a:solidFill>
                <a:latin typeface="Cambria Bold"/>
              </a:rPr>
              <a:t>minimized </a:t>
            </a:r>
            <a:r>
              <a:rPr lang="en-US" sz="3300" dirty="0">
                <a:solidFill>
                  <a:srgbClr val="000000"/>
                </a:solidFill>
                <a:latin typeface="Cambria"/>
              </a:rPr>
              <a:t>version of the expression takes a less number of </a:t>
            </a:r>
            <a:r>
              <a:rPr lang="en-US" sz="3300" dirty="0">
                <a:solidFill>
                  <a:srgbClr val="000000"/>
                </a:solidFill>
                <a:latin typeface="Cambria Bold"/>
              </a:rPr>
              <a:t>logic gates</a:t>
            </a:r>
            <a:r>
              <a:rPr lang="en-US" sz="3300" dirty="0">
                <a:solidFill>
                  <a:srgbClr val="000000"/>
                </a:solidFill>
                <a:latin typeface="Cambria"/>
              </a:rPr>
              <a:t> and also reduces the complexity the </a:t>
            </a:r>
            <a:r>
              <a:rPr lang="en-US" sz="3300" dirty="0">
                <a:solidFill>
                  <a:srgbClr val="000000"/>
                </a:solidFill>
                <a:latin typeface="Cambria Bold"/>
              </a:rPr>
              <a:t>circuit </a:t>
            </a:r>
            <a:r>
              <a:rPr lang="en-US" sz="3300" dirty="0">
                <a:solidFill>
                  <a:srgbClr val="000000"/>
                </a:solidFill>
                <a:latin typeface="Cambria"/>
              </a:rPr>
              <a:t>substantially.</a:t>
            </a:r>
          </a:p>
        </p:txBody>
      </p:sp>
      <mc:AlternateContent xmlns:mc="http://schemas.openxmlformats.org/markup-compatibility/2006" xmlns:a14="http://schemas.microsoft.com/office/drawing/2010/main">
        <mc:Choice Requires="a14">
          <p:sp>
            <p:nvSpPr>
              <p:cNvPr id="15" name="TextBox 15"/>
              <p:cNvSpPr txBox="1"/>
              <p:nvPr/>
            </p:nvSpPr>
            <p:spPr>
              <a:xfrm>
                <a:off x="9835661" y="2059305"/>
                <a:ext cx="7047217" cy="4424353"/>
              </a:xfrm>
              <a:prstGeom prst="rect">
                <a:avLst/>
              </a:prstGeom>
            </p:spPr>
            <p:txBody>
              <a:bodyPr lIns="0" tIns="0" rIns="0" bIns="0" rtlCol="0" anchor="t">
                <a:spAutoFit/>
              </a:bodyPr>
              <a:lstStyle/>
              <a:p>
                <a:pPr algn="just">
                  <a:lnSpc>
                    <a:spcPts val="4950"/>
                  </a:lnSpc>
                </a:pPr>
                <a:r>
                  <a:rPr lang="en-US" sz="3300" dirty="0">
                    <a:solidFill>
                      <a:srgbClr val="000000"/>
                    </a:solidFill>
                    <a:latin typeface="Cambria"/>
                  </a:rPr>
                  <a:t>By simplifying the output using Boolean identities: </a:t>
                </a:r>
              </a:p>
              <a:p>
                <a:pPr algn="just">
                  <a:lnSpc>
                    <a:spcPts val="4950"/>
                  </a:lnSpc>
                </a:pPr>
                <a:r>
                  <a:rPr lang="en-US" sz="3300" dirty="0">
                    <a:solidFill>
                      <a:srgbClr val="000000"/>
                    </a:solidFill>
                    <a:latin typeface="Cambria"/>
                  </a:rPr>
                  <a:t> </a:t>
                </a:r>
                <a14:m>
                  <m:oMath xmlns:m="http://schemas.openxmlformats.org/officeDocument/2006/math">
                    <m:acc>
                      <m:accPr>
                        <m:chr m:val="̅"/>
                        <m:ctrlPr>
                          <a:rPr lang="en-US" sz="3300" i="1">
                            <a:solidFill>
                              <a:srgbClr val="000000"/>
                            </a:solidFill>
                            <a:latin typeface="Cambria Math" panose="02040503050406030204" pitchFamily="18" charset="0"/>
                          </a:rPr>
                        </m:ctrlPr>
                      </m:accPr>
                      <m:e>
                        <m:r>
                          <a:rPr lang="en-MY" sz="3300" b="0" i="1">
                            <a:solidFill>
                              <a:srgbClr val="000000"/>
                            </a:solidFill>
                            <a:latin typeface="Cambria Math" panose="02040503050406030204" pitchFamily="18" charset="0"/>
                          </a:rPr>
                          <m:t>𝐴</m:t>
                        </m:r>
                      </m:e>
                    </m:acc>
                    <m:acc>
                      <m:accPr>
                        <m:chr m:val="̅"/>
                        <m:ctrlPr>
                          <a:rPr lang="en-US" sz="3300" i="1">
                            <a:solidFill>
                              <a:srgbClr val="000000"/>
                            </a:solidFill>
                            <a:latin typeface="Cambria Math" panose="02040503050406030204" pitchFamily="18" charset="0"/>
                          </a:rPr>
                        </m:ctrlPr>
                      </m:accPr>
                      <m:e>
                        <m:r>
                          <a:rPr lang="en-MY" sz="3300" b="0" i="1">
                            <a:solidFill>
                              <a:srgbClr val="000000"/>
                            </a:solidFill>
                            <a:latin typeface="Cambria Math" panose="02040503050406030204" pitchFamily="18" charset="0"/>
                          </a:rPr>
                          <m:t>𝐶</m:t>
                        </m:r>
                      </m:e>
                    </m:acc>
                    <m:r>
                      <a:rPr lang="en-MY" sz="3300" b="0" i="1">
                        <a:solidFill>
                          <a:srgbClr val="000000"/>
                        </a:solidFill>
                        <a:latin typeface="Cambria Math" panose="02040503050406030204" pitchFamily="18" charset="0"/>
                      </a:rPr>
                      <m:t>+</m:t>
                    </m:r>
                    <m:acc>
                      <m:accPr>
                        <m:chr m:val="̅"/>
                        <m:ctrlPr>
                          <a:rPr lang="en-MY" sz="3300" i="1">
                            <a:solidFill>
                              <a:srgbClr val="000000"/>
                            </a:solidFill>
                            <a:latin typeface="Cambria Math" panose="02040503050406030204" pitchFamily="18" charset="0"/>
                          </a:rPr>
                        </m:ctrlPr>
                      </m:accPr>
                      <m:e>
                        <m:r>
                          <a:rPr lang="en-MY" sz="3300" b="0" i="1">
                            <a:solidFill>
                              <a:srgbClr val="000000"/>
                            </a:solidFill>
                            <a:latin typeface="Cambria Math" panose="02040503050406030204" pitchFamily="18" charset="0"/>
                          </a:rPr>
                          <m:t>𝐴</m:t>
                        </m:r>
                      </m:e>
                    </m:acc>
                    <m:r>
                      <a:rPr lang="en-MY" sz="3300" b="0" i="1">
                        <a:solidFill>
                          <a:srgbClr val="000000"/>
                        </a:solidFill>
                        <a:latin typeface="Cambria Math" panose="02040503050406030204" pitchFamily="18" charset="0"/>
                      </a:rPr>
                      <m:t>𝐷</m:t>
                    </m:r>
                  </m:oMath>
                </a14:m>
                <a:r>
                  <a:rPr lang="en-US" sz="3300" dirty="0">
                    <a:solidFill>
                      <a:srgbClr val="000000"/>
                    </a:solidFill>
                    <a:latin typeface="Glacial Indifference Bold"/>
                  </a:rPr>
                  <a:t>+ </a:t>
                </a:r>
                <a14:m>
                  <m:oMath xmlns:m="http://schemas.openxmlformats.org/officeDocument/2006/math">
                    <m:acc>
                      <m:accPr>
                        <m:chr m:val="̅"/>
                        <m:ctrlPr>
                          <a:rPr lang="en-US" sz="3300" i="1">
                            <a:solidFill>
                              <a:srgbClr val="000000"/>
                            </a:solidFill>
                            <a:latin typeface="Cambria Math" panose="02040503050406030204" pitchFamily="18" charset="0"/>
                          </a:rPr>
                        </m:ctrlPr>
                      </m:accPr>
                      <m:e>
                        <m:r>
                          <a:rPr lang="en-MY" sz="3300" b="0" i="1">
                            <a:solidFill>
                              <a:srgbClr val="000000"/>
                            </a:solidFill>
                            <a:latin typeface="Cambria Math" panose="02040503050406030204" pitchFamily="18" charset="0"/>
                          </a:rPr>
                          <m:t>𝐶</m:t>
                        </m:r>
                      </m:e>
                    </m:acc>
                    <m:r>
                      <a:rPr lang="en-MY" sz="3300" b="0" i="1">
                        <a:solidFill>
                          <a:srgbClr val="000000"/>
                        </a:solidFill>
                        <a:latin typeface="Cambria Math" panose="02040503050406030204" pitchFamily="18" charset="0"/>
                      </a:rPr>
                      <m:t>𝐵</m:t>
                    </m:r>
                    <m:r>
                      <a:rPr lang="en-MY" sz="3300" b="0" i="0" smtClean="0">
                        <a:solidFill>
                          <a:srgbClr val="000000"/>
                        </a:solidFill>
                        <a:latin typeface="Cambria Math" panose="02040503050406030204" pitchFamily="18" charset="0"/>
                      </a:rPr>
                      <m:t>+</m:t>
                    </m:r>
                    <m:r>
                      <m:rPr>
                        <m:sty m:val="p"/>
                      </m:rPr>
                      <a:rPr lang="en-MY" sz="3300" b="0" i="0" smtClean="0">
                        <a:solidFill>
                          <a:srgbClr val="000000"/>
                        </a:solidFill>
                        <a:latin typeface="Cambria Math" panose="02040503050406030204" pitchFamily="18" charset="0"/>
                      </a:rPr>
                      <m:t>BD</m:t>
                    </m:r>
                  </m:oMath>
                </a14:m>
                <a:endParaRPr lang="en-US" sz="3300" b="1" dirty="0">
                  <a:solidFill>
                    <a:srgbClr val="000000"/>
                  </a:solidFill>
                  <a:latin typeface="Cambria"/>
                </a:endParaRPr>
              </a:p>
              <a:p>
                <a:pPr algn="just">
                  <a:lnSpc>
                    <a:spcPts val="4950"/>
                  </a:lnSpc>
                </a:pPr>
                <a:r>
                  <a:rPr lang="en-US" sz="3300" dirty="0">
                    <a:solidFill>
                      <a:srgbClr val="000000"/>
                    </a:solidFill>
                    <a:latin typeface="Cambria"/>
                  </a:rPr>
                  <a:t>= </a:t>
                </a:r>
                <a14:m>
                  <m:oMath xmlns:m="http://schemas.openxmlformats.org/officeDocument/2006/math">
                    <m:acc>
                      <m:accPr>
                        <m:chr m:val="̅"/>
                        <m:ctrlPr>
                          <a:rPr lang="en-US" sz="3300" i="1" smtClean="0">
                            <a:solidFill>
                              <a:srgbClr val="000000"/>
                            </a:solidFill>
                            <a:latin typeface="Cambria Math" panose="02040503050406030204" pitchFamily="18" charset="0"/>
                          </a:rPr>
                        </m:ctrlPr>
                      </m:accPr>
                      <m:e>
                        <m:r>
                          <a:rPr lang="en-MY" sz="3300" b="0" i="1">
                            <a:solidFill>
                              <a:srgbClr val="000000"/>
                            </a:solidFill>
                            <a:latin typeface="Cambria Math" panose="02040503050406030204" pitchFamily="18" charset="0"/>
                          </a:rPr>
                          <m:t>𝐴</m:t>
                        </m:r>
                      </m:e>
                    </m:acc>
                  </m:oMath>
                </a14:m>
                <a:r>
                  <a:rPr lang="en-US" sz="3300" dirty="0">
                    <a:solidFill>
                      <a:srgbClr val="000000"/>
                    </a:solidFill>
                    <a:latin typeface="Cambria"/>
                  </a:rPr>
                  <a:t>(</a:t>
                </a:r>
                <a14:m>
                  <m:oMath xmlns:m="http://schemas.openxmlformats.org/officeDocument/2006/math">
                    <m:acc>
                      <m:accPr>
                        <m:chr m:val="̅"/>
                        <m:ctrlPr>
                          <a:rPr lang="en-US" sz="3300" i="1">
                            <a:solidFill>
                              <a:srgbClr val="000000"/>
                            </a:solidFill>
                            <a:latin typeface="Cambria Math" panose="02040503050406030204" pitchFamily="18" charset="0"/>
                          </a:rPr>
                        </m:ctrlPr>
                      </m:accPr>
                      <m:e>
                        <m:r>
                          <a:rPr lang="en-MY" sz="3300" i="1">
                            <a:solidFill>
                              <a:srgbClr val="000000"/>
                            </a:solidFill>
                            <a:latin typeface="Cambria Math" panose="02040503050406030204" pitchFamily="18" charset="0"/>
                          </a:rPr>
                          <m:t>𝐶</m:t>
                        </m:r>
                      </m:e>
                    </m:acc>
                    <m:r>
                      <a:rPr lang="en-MY" sz="3300" b="0" i="0" smtClean="0">
                        <a:solidFill>
                          <a:srgbClr val="000000"/>
                        </a:solidFill>
                        <a:latin typeface="Cambria Math" panose="02040503050406030204" pitchFamily="18" charset="0"/>
                      </a:rPr>
                      <m:t>+</m:t>
                    </m:r>
                    <m:r>
                      <m:rPr>
                        <m:sty m:val="p"/>
                      </m:rPr>
                      <a:rPr lang="en-MY" sz="3300" b="0" i="0" smtClean="0">
                        <a:solidFill>
                          <a:srgbClr val="000000"/>
                        </a:solidFill>
                        <a:latin typeface="Cambria Math" panose="02040503050406030204" pitchFamily="18" charset="0"/>
                      </a:rPr>
                      <m:t>D</m:t>
                    </m:r>
                  </m:oMath>
                </a14:m>
                <a:r>
                  <a:rPr lang="en-US" sz="3300" dirty="0">
                    <a:solidFill>
                      <a:srgbClr val="000000"/>
                    </a:solidFill>
                    <a:latin typeface="Cambria"/>
                  </a:rPr>
                  <a:t>) + </a:t>
                </a:r>
                <a14:m>
                  <m:oMath xmlns:m="http://schemas.openxmlformats.org/officeDocument/2006/math">
                    <m:r>
                      <a:rPr lang="en-MY" sz="3300" i="1">
                        <a:solidFill>
                          <a:srgbClr val="000000"/>
                        </a:solidFill>
                        <a:latin typeface="Cambria Math" panose="02040503050406030204" pitchFamily="18" charset="0"/>
                      </a:rPr>
                      <m:t>𝐵</m:t>
                    </m:r>
                    <m:r>
                      <a:rPr lang="en-MY" sz="3300" b="0" i="0" smtClean="0">
                        <a:solidFill>
                          <a:srgbClr val="000000"/>
                        </a:solidFill>
                        <a:latin typeface="Cambria Math" panose="02040503050406030204" pitchFamily="18" charset="0"/>
                      </a:rPr>
                      <m:t>(</m:t>
                    </m:r>
                    <m:acc>
                      <m:accPr>
                        <m:chr m:val="̅"/>
                        <m:ctrlPr>
                          <a:rPr lang="en-US" sz="3300" i="1">
                            <a:solidFill>
                              <a:srgbClr val="000000"/>
                            </a:solidFill>
                            <a:latin typeface="Cambria Math" panose="02040503050406030204" pitchFamily="18" charset="0"/>
                          </a:rPr>
                        </m:ctrlPr>
                      </m:accPr>
                      <m:e>
                        <m:r>
                          <a:rPr lang="en-MY" sz="3300" i="1">
                            <a:solidFill>
                              <a:srgbClr val="000000"/>
                            </a:solidFill>
                            <a:latin typeface="Cambria Math" panose="02040503050406030204" pitchFamily="18" charset="0"/>
                          </a:rPr>
                          <m:t>𝐶</m:t>
                        </m:r>
                      </m:e>
                    </m:acc>
                  </m:oMath>
                </a14:m>
                <a:r>
                  <a:rPr lang="en-US" sz="3300" dirty="0">
                    <a:solidFill>
                      <a:srgbClr val="000000"/>
                    </a:solidFill>
                    <a:latin typeface="Cambria"/>
                  </a:rPr>
                  <a:t>+D)</a:t>
                </a:r>
              </a:p>
              <a:p>
                <a:pPr algn="just">
                  <a:lnSpc>
                    <a:spcPts val="4950"/>
                  </a:lnSpc>
                </a:pPr>
                <a:r>
                  <a:rPr lang="en-US" sz="3300" dirty="0">
                    <a:solidFill>
                      <a:srgbClr val="000000"/>
                    </a:solidFill>
                    <a:latin typeface="Cambria"/>
                  </a:rPr>
                  <a:t>= (</a:t>
                </a:r>
                <a14:m>
                  <m:oMath xmlns:m="http://schemas.openxmlformats.org/officeDocument/2006/math">
                    <m:acc>
                      <m:accPr>
                        <m:chr m:val="̅"/>
                        <m:ctrlPr>
                          <a:rPr lang="en-US" sz="3300" i="1" smtClean="0">
                            <a:solidFill>
                              <a:srgbClr val="000000"/>
                            </a:solidFill>
                            <a:latin typeface="Cambria Math" panose="02040503050406030204" pitchFamily="18" charset="0"/>
                          </a:rPr>
                        </m:ctrlPr>
                      </m:accPr>
                      <m:e>
                        <m:r>
                          <a:rPr lang="en-MY" sz="3300" b="0" i="1">
                            <a:solidFill>
                              <a:srgbClr val="000000"/>
                            </a:solidFill>
                            <a:latin typeface="Cambria Math" panose="02040503050406030204" pitchFamily="18" charset="0"/>
                          </a:rPr>
                          <m:t>𝐴</m:t>
                        </m:r>
                      </m:e>
                    </m:acc>
                    <m:r>
                      <a:rPr lang="en-MY" sz="3300" b="0" i="0" smtClean="0">
                        <a:solidFill>
                          <a:srgbClr val="000000"/>
                        </a:solidFill>
                        <a:latin typeface="Cambria Math" panose="02040503050406030204" pitchFamily="18" charset="0"/>
                      </a:rPr>
                      <m:t>+</m:t>
                    </m:r>
                    <m:r>
                      <m:rPr>
                        <m:sty m:val="p"/>
                      </m:rPr>
                      <a:rPr lang="en-MY" sz="3300" b="0" i="0" smtClean="0">
                        <a:solidFill>
                          <a:srgbClr val="000000"/>
                        </a:solidFill>
                        <a:latin typeface="Cambria Math" panose="02040503050406030204" pitchFamily="18" charset="0"/>
                      </a:rPr>
                      <m:t>B</m:t>
                    </m:r>
                  </m:oMath>
                </a14:m>
                <a:r>
                  <a:rPr lang="en-US" sz="3300" dirty="0">
                    <a:solidFill>
                      <a:srgbClr val="000000"/>
                    </a:solidFill>
                    <a:latin typeface="Cambria"/>
                  </a:rPr>
                  <a:t>)(</a:t>
                </a:r>
                <a14:m>
                  <m:oMath xmlns:m="http://schemas.openxmlformats.org/officeDocument/2006/math">
                    <m:acc>
                      <m:accPr>
                        <m:chr m:val="̅"/>
                        <m:ctrlPr>
                          <a:rPr lang="en-US" sz="3300" i="1">
                            <a:solidFill>
                              <a:srgbClr val="000000"/>
                            </a:solidFill>
                            <a:latin typeface="Cambria Math" panose="02040503050406030204" pitchFamily="18" charset="0"/>
                          </a:rPr>
                        </m:ctrlPr>
                      </m:accPr>
                      <m:e>
                        <m:r>
                          <a:rPr lang="en-MY" sz="3300" i="1">
                            <a:solidFill>
                              <a:srgbClr val="000000"/>
                            </a:solidFill>
                            <a:latin typeface="Cambria Math" panose="02040503050406030204" pitchFamily="18" charset="0"/>
                          </a:rPr>
                          <m:t>𝐶</m:t>
                        </m:r>
                      </m:e>
                    </m:acc>
                  </m:oMath>
                </a14:m>
                <a:r>
                  <a:rPr lang="en-US" sz="3300" dirty="0">
                    <a:solidFill>
                      <a:srgbClr val="000000"/>
                    </a:solidFill>
                    <a:latin typeface="Cambria"/>
                  </a:rPr>
                  <a:t>+D) </a:t>
                </a:r>
              </a:p>
              <a:p>
                <a:pPr algn="just">
                  <a:lnSpc>
                    <a:spcPts val="4950"/>
                  </a:lnSpc>
                </a:pPr>
                <a:r>
                  <a:rPr lang="en-US" sz="3300" dirty="0">
                    <a:solidFill>
                      <a:srgbClr val="000000"/>
                    </a:solidFill>
                    <a:latin typeface="Cambria"/>
                  </a:rPr>
                  <a:t>Therefore, we can draw </a:t>
                </a:r>
                <a:r>
                  <a:rPr lang="en-US" sz="3300" dirty="0">
                    <a:solidFill>
                      <a:srgbClr val="000000"/>
                    </a:solidFill>
                    <a:latin typeface="Cambria Bold"/>
                  </a:rPr>
                  <a:t>new LOGIC DIAGRAM</a:t>
                </a:r>
                <a:r>
                  <a:rPr lang="en-US" sz="3300" dirty="0">
                    <a:solidFill>
                      <a:srgbClr val="000000"/>
                    </a:solidFill>
                    <a:latin typeface="Cambria"/>
                  </a:rPr>
                  <a:t> as below:</a:t>
                </a:r>
              </a:p>
            </p:txBody>
          </p:sp>
        </mc:Choice>
        <mc:Fallback xmlns="">
          <p:sp>
            <p:nvSpPr>
              <p:cNvPr id="15" name="TextBox 15"/>
              <p:cNvSpPr txBox="1">
                <a:spLocks noRot="1" noChangeAspect="1" noMove="1" noResize="1" noEditPoints="1" noAdjustHandles="1" noChangeArrowheads="1" noChangeShapeType="1" noTextEdit="1"/>
              </p:cNvSpPr>
              <p:nvPr/>
            </p:nvSpPr>
            <p:spPr>
              <a:xfrm>
                <a:off x="9835661" y="2059305"/>
                <a:ext cx="7047217" cy="4424353"/>
              </a:xfrm>
              <a:prstGeom prst="rect">
                <a:avLst/>
              </a:prstGeom>
              <a:blipFill>
                <a:blip r:embed="rId4"/>
                <a:stretch>
                  <a:fillRect l="-3630" t="-1515" r="-4754" b="-4683"/>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16" name="TextBox 16"/>
              <p:cNvSpPr txBox="1"/>
              <p:nvPr/>
            </p:nvSpPr>
            <p:spPr>
              <a:xfrm>
                <a:off x="1676551" y="9372110"/>
                <a:ext cx="6810402" cy="545855"/>
              </a:xfrm>
              <a:prstGeom prst="rect">
                <a:avLst/>
              </a:prstGeom>
            </p:spPr>
            <p:txBody>
              <a:bodyPr lIns="0" tIns="0" rIns="0" bIns="0" rtlCol="0" anchor="t">
                <a:spAutoFit/>
              </a:bodyPr>
              <a:lstStyle/>
              <a:p>
                <a:pPr algn="ctr">
                  <a:lnSpc>
                    <a:spcPts val="4620"/>
                  </a:lnSpc>
                  <a:spcBef>
                    <a:spcPct val="0"/>
                  </a:spcBef>
                </a:pPr>
                <a:r>
                  <a:rPr lang="en-US" sz="3300" dirty="0">
                    <a:solidFill>
                      <a:srgbClr val="000000"/>
                    </a:solidFill>
                    <a:latin typeface="Glacial Indifference Bold"/>
                  </a:rPr>
                  <a:t>Output = </a:t>
                </a:r>
                <a14:m>
                  <m:oMath xmlns:m="http://schemas.openxmlformats.org/officeDocument/2006/math">
                    <m:acc>
                      <m:accPr>
                        <m:chr m:val="̅"/>
                        <m:ctrlPr>
                          <a:rPr lang="en-US" sz="3300" b="1" i="1" smtClean="0">
                            <a:solidFill>
                              <a:srgbClr val="000000"/>
                            </a:solidFill>
                            <a:latin typeface="Cambria Math" panose="02040503050406030204" pitchFamily="18" charset="0"/>
                          </a:rPr>
                        </m:ctrlPr>
                      </m:accPr>
                      <m:e>
                        <m:r>
                          <a:rPr lang="en-MY" sz="3300" b="1" i="1" smtClean="0">
                            <a:solidFill>
                              <a:srgbClr val="000000"/>
                            </a:solidFill>
                            <a:latin typeface="Cambria Math" panose="02040503050406030204" pitchFamily="18" charset="0"/>
                          </a:rPr>
                          <m:t>𝑨</m:t>
                        </m:r>
                      </m:e>
                    </m:acc>
                    <m:acc>
                      <m:accPr>
                        <m:chr m:val="̅"/>
                        <m:ctrlPr>
                          <a:rPr lang="en-US" sz="3300" b="1" i="1" smtClean="0">
                            <a:solidFill>
                              <a:srgbClr val="000000"/>
                            </a:solidFill>
                            <a:latin typeface="Cambria Math" panose="02040503050406030204" pitchFamily="18" charset="0"/>
                          </a:rPr>
                        </m:ctrlPr>
                      </m:accPr>
                      <m:e>
                        <m:r>
                          <a:rPr lang="en-MY" sz="3300" b="1" i="1" smtClean="0">
                            <a:solidFill>
                              <a:srgbClr val="000000"/>
                            </a:solidFill>
                            <a:latin typeface="Cambria Math" panose="02040503050406030204" pitchFamily="18" charset="0"/>
                          </a:rPr>
                          <m:t>𝑪</m:t>
                        </m:r>
                      </m:e>
                    </m:acc>
                    <m:r>
                      <a:rPr lang="en-MY" sz="3300" b="1" i="1" smtClean="0">
                        <a:solidFill>
                          <a:srgbClr val="000000"/>
                        </a:solidFill>
                        <a:latin typeface="Cambria Math" panose="02040503050406030204" pitchFamily="18" charset="0"/>
                      </a:rPr>
                      <m:t>+</m:t>
                    </m:r>
                    <m:acc>
                      <m:accPr>
                        <m:chr m:val="̅"/>
                        <m:ctrlPr>
                          <a:rPr lang="en-MY" sz="3300" b="1" i="1" smtClean="0">
                            <a:solidFill>
                              <a:srgbClr val="000000"/>
                            </a:solidFill>
                            <a:latin typeface="Cambria Math" panose="02040503050406030204" pitchFamily="18" charset="0"/>
                          </a:rPr>
                        </m:ctrlPr>
                      </m:accPr>
                      <m:e>
                        <m:r>
                          <a:rPr lang="en-MY" sz="3300" b="1" i="1" smtClean="0">
                            <a:solidFill>
                              <a:srgbClr val="000000"/>
                            </a:solidFill>
                            <a:latin typeface="Cambria Math" panose="02040503050406030204" pitchFamily="18" charset="0"/>
                          </a:rPr>
                          <m:t>𝑨</m:t>
                        </m:r>
                      </m:e>
                    </m:acc>
                    <m:r>
                      <a:rPr lang="en-MY" sz="3300" b="1" i="1" smtClean="0">
                        <a:solidFill>
                          <a:srgbClr val="000000"/>
                        </a:solidFill>
                        <a:latin typeface="Cambria Math" panose="02040503050406030204" pitchFamily="18" charset="0"/>
                      </a:rPr>
                      <m:t>𝑫</m:t>
                    </m:r>
                  </m:oMath>
                </a14:m>
                <a:r>
                  <a:rPr lang="en-US" sz="3300" b="1" dirty="0">
                    <a:solidFill>
                      <a:srgbClr val="000000"/>
                    </a:solidFill>
                    <a:latin typeface="Glacial Indifference Bold"/>
                  </a:rPr>
                  <a:t>+ </a:t>
                </a:r>
                <a14:m>
                  <m:oMath xmlns:m="http://schemas.openxmlformats.org/officeDocument/2006/math">
                    <m:acc>
                      <m:accPr>
                        <m:chr m:val="̅"/>
                        <m:ctrlPr>
                          <a:rPr lang="en-US" sz="3300" b="1" i="1" smtClean="0">
                            <a:solidFill>
                              <a:srgbClr val="000000"/>
                            </a:solidFill>
                            <a:latin typeface="Cambria Math" panose="02040503050406030204" pitchFamily="18" charset="0"/>
                          </a:rPr>
                        </m:ctrlPr>
                      </m:accPr>
                      <m:e>
                        <m:r>
                          <a:rPr lang="en-MY" sz="3300" b="1" i="1" smtClean="0">
                            <a:solidFill>
                              <a:srgbClr val="000000"/>
                            </a:solidFill>
                            <a:latin typeface="Cambria Math" panose="02040503050406030204" pitchFamily="18" charset="0"/>
                          </a:rPr>
                          <m:t>𝑪</m:t>
                        </m:r>
                      </m:e>
                    </m:acc>
                    <m:r>
                      <a:rPr lang="en-MY" sz="3300" b="1" i="1" smtClean="0">
                        <a:solidFill>
                          <a:srgbClr val="000000"/>
                        </a:solidFill>
                        <a:latin typeface="Cambria Math" panose="02040503050406030204" pitchFamily="18" charset="0"/>
                      </a:rPr>
                      <m:t>𝑩</m:t>
                    </m:r>
                  </m:oMath>
                </a14:m>
                <a:r>
                  <a:rPr lang="en-US" sz="3300" b="1" dirty="0">
                    <a:solidFill>
                      <a:srgbClr val="000000"/>
                    </a:solidFill>
                    <a:latin typeface="Glacial Indifference Bold"/>
                  </a:rPr>
                  <a:t> + BD</a:t>
                </a:r>
              </a:p>
            </p:txBody>
          </p:sp>
        </mc:Choice>
        <mc:Fallback xmlns="">
          <p:sp>
            <p:nvSpPr>
              <p:cNvPr id="16" name="TextBox 16"/>
              <p:cNvSpPr txBox="1">
                <a:spLocks noRot="1" noChangeAspect="1" noMove="1" noResize="1" noEditPoints="1" noAdjustHandles="1" noChangeArrowheads="1" noChangeShapeType="1" noTextEdit="1"/>
              </p:cNvSpPr>
              <p:nvPr/>
            </p:nvSpPr>
            <p:spPr>
              <a:xfrm>
                <a:off x="1676551" y="9372110"/>
                <a:ext cx="6810402" cy="545855"/>
              </a:xfrm>
              <a:prstGeom prst="rect">
                <a:avLst/>
              </a:prstGeom>
              <a:blipFill>
                <a:blip r:embed="rId5"/>
                <a:stretch>
                  <a:fillRect t="-16667" b="-45556"/>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17" name="TextBox 17"/>
              <p:cNvSpPr txBox="1"/>
              <p:nvPr/>
            </p:nvSpPr>
            <p:spPr>
              <a:xfrm>
                <a:off x="9954068" y="9372110"/>
                <a:ext cx="6810402" cy="563880"/>
              </a:xfrm>
              <a:prstGeom prst="rect">
                <a:avLst/>
              </a:prstGeom>
            </p:spPr>
            <p:txBody>
              <a:bodyPr lIns="0" tIns="0" rIns="0" bIns="0" rtlCol="0" anchor="t">
                <a:spAutoFit/>
              </a:bodyPr>
              <a:lstStyle/>
              <a:p>
                <a:pPr algn="ctr">
                  <a:lnSpc>
                    <a:spcPts val="4620"/>
                  </a:lnSpc>
                  <a:spcBef>
                    <a:spcPct val="0"/>
                  </a:spcBef>
                </a:pPr>
                <a:r>
                  <a:rPr lang="en-US" sz="3300" b="1" dirty="0">
                    <a:solidFill>
                      <a:srgbClr val="000000"/>
                    </a:solidFill>
                    <a:latin typeface="Glacial Indifference Bold"/>
                  </a:rPr>
                  <a:t>Output = </a:t>
                </a:r>
                <a:r>
                  <a:rPr lang="en-US" sz="3300" b="1" dirty="0">
                    <a:solidFill>
                      <a:srgbClr val="000000"/>
                    </a:solidFill>
                    <a:latin typeface="Cambria"/>
                  </a:rPr>
                  <a:t>(</a:t>
                </a:r>
                <a14:m>
                  <m:oMath xmlns:m="http://schemas.openxmlformats.org/officeDocument/2006/math">
                    <m:acc>
                      <m:accPr>
                        <m:chr m:val="̅"/>
                        <m:ctrlPr>
                          <a:rPr lang="en-US" sz="3300" b="1" i="1" smtClean="0">
                            <a:solidFill>
                              <a:srgbClr val="000000"/>
                            </a:solidFill>
                            <a:latin typeface="Cambria Math" panose="02040503050406030204" pitchFamily="18" charset="0"/>
                          </a:rPr>
                        </m:ctrlPr>
                      </m:accPr>
                      <m:e>
                        <m:r>
                          <a:rPr lang="en-MY" sz="3300" b="1" i="1">
                            <a:solidFill>
                              <a:srgbClr val="000000"/>
                            </a:solidFill>
                            <a:latin typeface="Cambria Math" panose="02040503050406030204" pitchFamily="18" charset="0"/>
                          </a:rPr>
                          <m:t>𝑨</m:t>
                        </m:r>
                      </m:e>
                    </m:acc>
                    <m:r>
                      <a:rPr lang="en-MY" sz="3300" b="1" i="0" smtClean="0">
                        <a:solidFill>
                          <a:srgbClr val="000000"/>
                        </a:solidFill>
                        <a:latin typeface="Cambria Math" panose="02040503050406030204" pitchFamily="18" charset="0"/>
                      </a:rPr>
                      <m:t>+</m:t>
                    </m:r>
                    <m:r>
                      <a:rPr lang="en-MY" sz="3300" b="1" i="0" smtClean="0">
                        <a:solidFill>
                          <a:srgbClr val="000000"/>
                        </a:solidFill>
                        <a:latin typeface="Cambria Math" panose="02040503050406030204" pitchFamily="18" charset="0"/>
                      </a:rPr>
                      <m:t>𝐁</m:t>
                    </m:r>
                  </m:oMath>
                </a14:m>
                <a:r>
                  <a:rPr lang="en-US" sz="3300" b="1" dirty="0">
                    <a:solidFill>
                      <a:srgbClr val="000000"/>
                    </a:solidFill>
                    <a:latin typeface="Cambria"/>
                  </a:rPr>
                  <a:t>)(</a:t>
                </a:r>
                <a14:m>
                  <m:oMath xmlns:m="http://schemas.openxmlformats.org/officeDocument/2006/math">
                    <m:acc>
                      <m:accPr>
                        <m:chr m:val="̅"/>
                        <m:ctrlPr>
                          <a:rPr lang="en-US" sz="3300" b="1" i="1">
                            <a:solidFill>
                              <a:srgbClr val="000000"/>
                            </a:solidFill>
                            <a:latin typeface="Cambria Math" panose="02040503050406030204" pitchFamily="18" charset="0"/>
                          </a:rPr>
                        </m:ctrlPr>
                      </m:accPr>
                      <m:e>
                        <m:r>
                          <a:rPr lang="en-MY" sz="3300" b="1" i="1">
                            <a:solidFill>
                              <a:srgbClr val="000000"/>
                            </a:solidFill>
                            <a:latin typeface="Cambria Math" panose="02040503050406030204" pitchFamily="18" charset="0"/>
                          </a:rPr>
                          <m:t>𝑪</m:t>
                        </m:r>
                      </m:e>
                    </m:acc>
                  </m:oMath>
                </a14:m>
                <a:r>
                  <a:rPr lang="en-US" sz="3300" b="1" dirty="0">
                    <a:solidFill>
                      <a:srgbClr val="000000"/>
                    </a:solidFill>
                    <a:latin typeface="Cambria"/>
                  </a:rPr>
                  <a:t>+D) </a:t>
                </a:r>
                <a:endParaRPr lang="en-US" sz="3300" b="1" dirty="0">
                  <a:solidFill>
                    <a:srgbClr val="000000"/>
                  </a:solidFill>
                  <a:latin typeface="Glacial Indifference Bold"/>
                </a:endParaRPr>
              </a:p>
            </p:txBody>
          </p:sp>
        </mc:Choice>
        <mc:Fallback xmlns="">
          <p:sp>
            <p:nvSpPr>
              <p:cNvPr id="17" name="TextBox 17"/>
              <p:cNvSpPr txBox="1">
                <a:spLocks noRot="1" noChangeAspect="1" noMove="1" noResize="1" noEditPoints="1" noAdjustHandles="1" noChangeArrowheads="1" noChangeShapeType="1" noTextEdit="1"/>
              </p:cNvSpPr>
              <p:nvPr/>
            </p:nvSpPr>
            <p:spPr>
              <a:xfrm>
                <a:off x="9954068" y="9372110"/>
                <a:ext cx="6810402" cy="563880"/>
              </a:xfrm>
              <a:prstGeom prst="rect">
                <a:avLst/>
              </a:prstGeom>
              <a:blipFill>
                <a:blip r:embed="rId6"/>
                <a:stretch>
                  <a:fillRect t="-18280" b="-40860"/>
                </a:stretch>
              </a:blipFill>
            </p:spPr>
            <p:txBody>
              <a:bodyPr/>
              <a:lstStyle/>
              <a:p>
                <a:r>
                  <a:rPr lang="en-MY">
                    <a:noFill/>
                  </a:rPr>
                  <a:t> </a:t>
                </a:r>
              </a:p>
            </p:txBody>
          </p:sp>
        </mc:Fallback>
      </mc:AlternateContent>
      <p:sp>
        <p:nvSpPr>
          <p:cNvPr id="18" name="TextBox 18"/>
          <p:cNvSpPr txBox="1"/>
          <p:nvPr/>
        </p:nvSpPr>
        <p:spPr>
          <a:xfrm>
            <a:off x="15359256" y="7410258"/>
            <a:ext cx="478321" cy="607695"/>
          </a:xfrm>
          <a:prstGeom prst="rect">
            <a:avLst/>
          </a:prstGeom>
        </p:spPr>
        <p:txBody>
          <a:bodyPr lIns="0" tIns="0" rIns="0" bIns="0" rtlCol="0" anchor="t">
            <a:spAutoFit/>
          </a:bodyPr>
          <a:lstStyle/>
          <a:p>
            <a:pPr algn="just">
              <a:lnSpc>
                <a:spcPts val="4950"/>
              </a:lnSpc>
            </a:pPr>
            <a:r>
              <a:rPr lang="en-US" sz="3300">
                <a:solidFill>
                  <a:srgbClr val="000000"/>
                </a:solidFill>
                <a:latin typeface="Cambria"/>
              </a:rPr>
              <a:t>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239" y="-1036427"/>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gradFill rotWithShape="1">
              <a:gsLst>
                <a:gs pos="0">
                  <a:srgbClr val="5DE0E6">
                    <a:alpha val="100000"/>
                  </a:srgbClr>
                </a:gs>
                <a:gs pos="100000">
                  <a:srgbClr val="004AAD">
                    <a:alpha val="100000"/>
                  </a:srgbClr>
                </a:gs>
              </a:gsLst>
              <a:lin ang="0"/>
            </a:gradFill>
            <a:ln w="2286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299003" y="895350"/>
            <a:ext cx="9911581" cy="34804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4.4 Use the Karnaugh Map method in Two or Three Variables</a:t>
            </a:r>
          </a:p>
        </p:txBody>
      </p:sp>
      <p:sp>
        <p:nvSpPr>
          <p:cNvPr id="6" name="AutoShape 6"/>
          <p:cNvSpPr/>
          <p:nvPr/>
        </p:nvSpPr>
        <p:spPr>
          <a:xfrm flipV="1">
            <a:off x="2299423" y="4251961"/>
            <a:ext cx="9129041" cy="61912"/>
          </a:xfrm>
          <a:prstGeom prst="line">
            <a:avLst/>
          </a:prstGeom>
          <a:ln w="123825" cap="flat">
            <a:solidFill>
              <a:srgbClr val="000000"/>
            </a:solidFill>
            <a:prstDash val="solid"/>
            <a:headEnd type="none" w="sm" len="sm"/>
            <a:tailEnd type="none" w="sm" len="sm"/>
          </a:ln>
        </p:spPr>
        <p:txBody>
          <a:bodyPr/>
          <a:lstStyle/>
          <a:p>
            <a:endParaRPr lang="en-US"/>
          </a:p>
        </p:txBody>
      </p:sp>
      <p:sp>
        <p:nvSpPr>
          <p:cNvPr id="7" name="TextBox 7"/>
          <p:cNvSpPr txBox="1"/>
          <p:nvPr/>
        </p:nvSpPr>
        <p:spPr>
          <a:xfrm>
            <a:off x="2299003" y="4409408"/>
            <a:ext cx="9911581" cy="5008245"/>
          </a:xfrm>
          <a:prstGeom prst="rect">
            <a:avLst/>
          </a:prstGeom>
        </p:spPr>
        <p:txBody>
          <a:bodyPr lIns="0" tIns="0" rIns="0" bIns="0" rtlCol="0" anchor="t">
            <a:spAutoFit/>
          </a:bodyPr>
          <a:lstStyle/>
          <a:p>
            <a:pPr>
              <a:lnSpc>
                <a:spcPts val="4950"/>
              </a:lnSpc>
            </a:pPr>
            <a:r>
              <a:rPr lang="en-US" sz="3300" u="sng">
                <a:solidFill>
                  <a:srgbClr val="000000"/>
                </a:solidFill>
                <a:latin typeface="Cambria"/>
              </a:rPr>
              <a:t>KARNAUGH MAPS </a:t>
            </a:r>
          </a:p>
          <a:p>
            <a:pPr marL="712470" lvl="1" indent="-356235">
              <a:lnSpc>
                <a:spcPts val="4950"/>
              </a:lnSpc>
              <a:buFont typeface="Arial"/>
              <a:buChar char="•"/>
            </a:pPr>
            <a:r>
              <a:rPr lang="en-US" sz="3300">
                <a:solidFill>
                  <a:srgbClr val="000000"/>
                </a:solidFill>
                <a:latin typeface="Cambria"/>
              </a:rPr>
              <a:t>Used to facilitate converting between Truth Tables and Boolean Expressions </a:t>
            </a:r>
          </a:p>
          <a:p>
            <a:pPr marL="712470" lvl="1" indent="-356235">
              <a:lnSpc>
                <a:spcPts val="4950"/>
              </a:lnSpc>
              <a:buFont typeface="Arial"/>
              <a:buChar char="•"/>
            </a:pPr>
            <a:r>
              <a:rPr lang="en-US" sz="3300">
                <a:solidFill>
                  <a:srgbClr val="000000"/>
                </a:solidFill>
                <a:latin typeface="Cambria"/>
              </a:rPr>
              <a:t>Make deriving a Boolean Expression much easier because they are graphical </a:t>
            </a:r>
          </a:p>
          <a:p>
            <a:pPr marL="712470" lvl="1" indent="-356235">
              <a:lnSpc>
                <a:spcPts val="4950"/>
              </a:lnSpc>
              <a:buFont typeface="Arial"/>
              <a:buChar char="•"/>
            </a:pPr>
            <a:r>
              <a:rPr lang="en-US" sz="3300">
                <a:solidFill>
                  <a:srgbClr val="000000"/>
                </a:solidFill>
                <a:latin typeface="Cambria Bold"/>
              </a:rPr>
              <a:t>Map TWO or MORE inputs to one output</a:t>
            </a:r>
          </a:p>
          <a:p>
            <a:pPr marL="712470" lvl="1" indent="-356235">
              <a:lnSpc>
                <a:spcPts val="4950"/>
              </a:lnSpc>
              <a:buFont typeface="Arial"/>
              <a:buChar char="•"/>
            </a:pPr>
            <a:r>
              <a:rPr lang="en-US" sz="3300">
                <a:solidFill>
                  <a:srgbClr val="000000"/>
                </a:solidFill>
                <a:latin typeface="Cambria"/>
              </a:rPr>
              <a:t>Number of cells = 2ⁿ. Example: if we have 2 inputs, 2² = 4 cells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391904"/>
            <a:ext cx="16230600" cy="3751596"/>
            <a:chOff x="0" y="0"/>
            <a:chExt cx="3535667" cy="817246"/>
          </a:xfrm>
        </p:grpSpPr>
        <p:sp>
          <p:nvSpPr>
            <p:cNvPr id="3" name="Freeform 3"/>
            <p:cNvSpPr/>
            <p:nvPr/>
          </p:nvSpPr>
          <p:spPr>
            <a:xfrm>
              <a:off x="0" y="0"/>
              <a:ext cx="3535667" cy="817246"/>
            </a:xfrm>
            <a:custGeom>
              <a:avLst/>
              <a:gdLst/>
              <a:ahLst/>
              <a:cxnLst/>
              <a:rect l="l" t="t" r="r" b="b"/>
              <a:pathLst>
                <a:path w="3535667" h="817246">
                  <a:moveTo>
                    <a:pt x="24327" y="0"/>
                  </a:moveTo>
                  <a:lnTo>
                    <a:pt x="3511340" y="0"/>
                  </a:lnTo>
                  <a:cubicBezTo>
                    <a:pt x="3517792" y="0"/>
                    <a:pt x="3523980" y="2563"/>
                    <a:pt x="3528542" y="7125"/>
                  </a:cubicBezTo>
                  <a:cubicBezTo>
                    <a:pt x="3533104" y="11687"/>
                    <a:pt x="3535667" y="17875"/>
                    <a:pt x="3535667" y="24327"/>
                  </a:cubicBezTo>
                  <a:lnTo>
                    <a:pt x="3535667" y="792919"/>
                  </a:lnTo>
                  <a:cubicBezTo>
                    <a:pt x="3535667" y="806355"/>
                    <a:pt x="3524776" y="817246"/>
                    <a:pt x="3511340" y="817246"/>
                  </a:cubicBezTo>
                  <a:lnTo>
                    <a:pt x="24327" y="817246"/>
                  </a:lnTo>
                  <a:cubicBezTo>
                    <a:pt x="10891" y="817246"/>
                    <a:pt x="0" y="806355"/>
                    <a:pt x="0" y="792919"/>
                  </a:cubicBezTo>
                  <a:lnTo>
                    <a:pt x="0" y="24327"/>
                  </a:lnTo>
                  <a:cubicBezTo>
                    <a:pt x="0" y="10891"/>
                    <a:pt x="10891" y="0"/>
                    <a:pt x="2432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5424238"/>
            <a:ext cx="16230600" cy="3910262"/>
            <a:chOff x="0" y="0"/>
            <a:chExt cx="3535667" cy="851810"/>
          </a:xfrm>
        </p:grpSpPr>
        <p:sp>
          <p:nvSpPr>
            <p:cNvPr id="6" name="Freeform 6"/>
            <p:cNvSpPr/>
            <p:nvPr/>
          </p:nvSpPr>
          <p:spPr>
            <a:xfrm>
              <a:off x="0" y="0"/>
              <a:ext cx="3535667" cy="851810"/>
            </a:xfrm>
            <a:custGeom>
              <a:avLst/>
              <a:gdLst/>
              <a:ahLst/>
              <a:cxnLst/>
              <a:rect l="l" t="t" r="r" b="b"/>
              <a:pathLst>
                <a:path w="3535667" h="851810">
                  <a:moveTo>
                    <a:pt x="24327" y="0"/>
                  </a:moveTo>
                  <a:lnTo>
                    <a:pt x="3511340" y="0"/>
                  </a:lnTo>
                  <a:cubicBezTo>
                    <a:pt x="3517792" y="0"/>
                    <a:pt x="3523980" y="2563"/>
                    <a:pt x="3528542" y="7125"/>
                  </a:cubicBezTo>
                  <a:cubicBezTo>
                    <a:pt x="3533104" y="11687"/>
                    <a:pt x="3535667" y="17875"/>
                    <a:pt x="3535667" y="24327"/>
                  </a:cubicBezTo>
                  <a:lnTo>
                    <a:pt x="3535667" y="827483"/>
                  </a:lnTo>
                  <a:cubicBezTo>
                    <a:pt x="3535667" y="840918"/>
                    <a:pt x="3524776" y="851810"/>
                    <a:pt x="3511340" y="851810"/>
                  </a:cubicBezTo>
                  <a:lnTo>
                    <a:pt x="24327" y="851810"/>
                  </a:lnTo>
                  <a:cubicBezTo>
                    <a:pt x="10891" y="851810"/>
                    <a:pt x="0" y="840918"/>
                    <a:pt x="0" y="827483"/>
                  </a:cubicBezTo>
                  <a:lnTo>
                    <a:pt x="0" y="24327"/>
                  </a:lnTo>
                  <a:cubicBezTo>
                    <a:pt x="0" y="10891"/>
                    <a:pt x="10891" y="0"/>
                    <a:pt x="24327" y="0"/>
                  </a:cubicBezTo>
                  <a:close/>
                </a:path>
              </a:pathLst>
            </a:custGeom>
            <a:solidFill>
              <a:srgbClr val="FFFFFF"/>
            </a:solidFill>
            <a:ln w="190500">
              <a:solidFill>
                <a:srgbClr val="082A44"/>
              </a:solidFill>
            </a:ln>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5065446" y="1670053"/>
            <a:ext cx="7100335" cy="607695"/>
          </a:xfrm>
          <a:prstGeom prst="rect">
            <a:avLst/>
          </a:prstGeom>
        </p:spPr>
        <p:txBody>
          <a:bodyPr lIns="0" tIns="0" rIns="0" bIns="0" rtlCol="0" anchor="t">
            <a:spAutoFit/>
          </a:bodyPr>
          <a:lstStyle/>
          <a:p>
            <a:pPr>
              <a:lnSpc>
                <a:spcPts val="4950"/>
              </a:lnSpc>
            </a:pPr>
            <a:r>
              <a:rPr lang="en-US" sz="3300" dirty="0">
                <a:solidFill>
                  <a:srgbClr val="000000"/>
                </a:solidFill>
                <a:latin typeface="Cambria"/>
              </a:rPr>
              <a:t>Example 1: K Map of 2 variables/inputs</a:t>
            </a:r>
          </a:p>
        </p:txBody>
      </p:sp>
      <p:sp>
        <p:nvSpPr>
          <p:cNvPr id="11" name="TextBox 11"/>
          <p:cNvSpPr txBox="1"/>
          <p:nvPr/>
        </p:nvSpPr>
        <p:spPr>
          <a:xfrm>
            <a:off x="5531862" y="5567677"/>
            <a:ext cx="7224276" cy="607695"/>
          </a:xfrm>
          <a:prstGeom prst="rect">
            <a:avLst/>
          </a:prstGeom>
        </p:spPr>
        <p:txBody>
          <a:bodyPr lIns="0" tIns="0" rIns="0" bIns="0" rtlCol="0" anchor="t">
            <a:spAutoFit/>
          </a:bodyPr>
          <a:lstStyle/>
          <a:p>
            <a:pPr>
              <a:lnSpc>
                <a:spcPts val="4950"/>
              </a:lnSpc>
            </a:pPr>
            <a:r>
              <a:rPr lang="en-US" sz="3300" dirty="0">
                <a:solidFill>
                  <a:srgbClr val="000000"/>
                </a:solidFill>
                <a:latin typeface="Cambria"/>
              </a:rPr>
              <a:t>Example 2: K Map of 3 variables/inputs</a:t>
            </a:r>
          </a:p>
        </p:txBody>
      </p:sp>
      <p:pic>
        <p:nvPicPr>
          <p:cNvPr id="12" name="Picture 11">
            <a:extLst>
              <a:ext uri="{FF2B5EF4-FFF2-40B4-BE49-F238E27FC236}">
                <a16:creationId xmlns:a16="http://schemas.microsoft.com/office/drawing/2014/main" id="{DCCF60FE-453D-47A6-83CE-05F0E658EB0B}"/>
              </a:ext>
            </a:extLst>
          </p:cNvPr>
          <p:cNvPicPr/>
          <p:nvPr/>
        </p:nvPicPr>
        <p:blipFill rotWithShape="1">
          <a:blip r:embed="rId2"/>
          <a:srcRect r="42922"/>
          <a:stretch/>
        </p:blipFill>
        <p:spPr>
          <a:xfrm>
            <a:off x="3200400" y="2383587"/>
            <a:ext cx="4953000" cy="2226513"/>
          </a:xfrm>
          <a:prstGeom prst="rect">
            <a:avLst/>
          </a:prstGeom>
        </p:spPr>
      </p:pic>
      <p:graphicFrame>
        <p:nvGraphicFramePr>
          <p:cNvPr id="13" name="Table 12">
            <a:extLst>
              <a:ext uri="{FF2B5EF4-FFF2-40B4-BE49-F238E27FC236}">
                <a16:creationId xmlns:a16="http://schemas.microsoft.com/office/drawing/2014/main" id="{A6143471-4476-4EDE-8041-BFD5103D5F5F}"/>
              </a:ext>
            </a:extLst>
          </p:cNvPr>
          <p:cNvGraphicFramePr>
            <a:graphicFrameLocks noGrp="1"/>
          </p:cNvGraphicFramePr>
          <p:nvPr>
            <p:extLst>
              <p:ext uri="{D42A27DB-BD31-4B8C-83A1-F6EECF244321}">
                <p14:modId xmlns:p14="http://schemas.microsoft.com/office/powerpoint/2010/main" val="2525469795"/>
              </p:ext>
            </p:extLst>
          </p:nvPr>
        </p:nvGraphicFramePr>
        <p:xfrm>
          <a:off x="10896600" y="2885442"/>
          <a:ext cx="2590800" cy="1724658"/>
        </p:xfrm>
        <a:graphic>
          <a:graphicData uri="http://schemas.openxmlformats.org/drawingml/2006/table">
            <a:tbl>
              <a:tblPr firstRow="1" bandRow="1">
                <a:tableStyleId>{21E4AEA4-8DFA-4A89-87EB-49C32662AFE0}</a:tableStyleId>
              </a:tblPr>
              <a:tblGrid>
                <a:gridCol w="1295400">
                  <a:extLst>
                    <a:ext uri="{9D8B030D-6E8A-4147-A177-3AD203B41FA5}">
                      <a16:colId xmlns:a16="http://schemas.microsoft.com/office/drawing/2014/main" val="4248054107"/>
                    </a:ext>
                  </a:extLst>
                </a:gridCol>
                <a:gridCol w="1295400">
                  <a:extLst>
                    <a:ext uri="{9D8B030D-6E8A-4147-A177-3AD203B41FA5}">
                      <a16:colId xmlns:a16="http://schemas.microsoft.com/office/drawing/2014/main" val="299458295"/>
                    </a:ext>
                  </a:extLst>
                </a:gridCol>
              </a:tblGrid>
              <a:tr h="862329">
                <a:tc>
                  <a:txBody>
                    <a:bodyPr/>
                    <a:lstStyle/>
                    <a:p>
                      <a:pPr algn="ctr"/>
                      <a:r>
                        <a:rPr lang="en-US" b="0" dirty="0">
                          <a:solidFill>
                            <a:schemeClr val="tx1"/>
                          </a:solidFill>
                        </a:rPr>
                        <a:t>1</a:t>
                      </a:r>
                      <a:endParaRPr lang="en-MY" b="0" dirty="0">
                        <a:solidFill>
                          <a:schemeClr val="tx1"/>
                        </a:solidFill>
                      </a:endParaRPr>
                    </a:p>
                  </a:txBody>
                  <a:tcPr/>
                </a:tc>
                <a:tc>
                  <a:txBody>
                    <a:bodyPr/>
                    <a:lstStyle/>
                    <a:p>
                      <a:pPr algn="ctr"/>
                      <a:r>
                        <a:rPr lang="en-US" b="0" dirty="0">
                          <a:solidFill>
                            <a:schemeClr val="tx1"/>
                          </a:solidFill>
                        </a:rPr>
                        <a:t>0</a:t>
                      </a:r>
                      <a:endParaRPr lang="en-MY" b="0" dirty="0">
                        <a:solidFill>
                          <a:schemeClr val="tx1"/>
                        </a:solidFill>
                      </a:endParaRPr>
                    </a:p>
                  </a:txBody>
                  <a:tcPr/>
                </a:tc>
                <a:extLst>
                  <a:ext uri="{0D108BD9-81ED-4DB2-BD59-A6C34878D82A}">
                    <a16:rowId xmlns:a16="http://schemas.microsoft.com/office/drawing/2014/main" val="2450563947"/>
                  </a:ext>
                </a:extLst>
              </a:tr>
              <a:tr h="862329">
                <a:tc>
                  <a:txBody>
                    <a:bodyPr/>
                    <a:lstStyle/>
                    <a:p>
                      <a:pPr algn="ctr"/>
                      <a:r>
                        <a:rPr lang="en-US" dirty="0"/>
                        <a:t>0</a:t>
                      </a:r>
                      <a:endParaRPr lang="en-MY" dirty="0"/>
                    </a:p>
                  </a:txBody>
                  <a:tcPr/>
                </a:tc>
                <a:tc>
                  <a:txBody>
                    <a:bodyPr/>
                    <a:lstStyle/>
                    <a:p>
                      <a:pPr algn="ctr"/>
                      <a:r>
                        <a:rPr lang="en-US" dirty="0"/>
                        <a:t>1</a:t>
                      </a:r>
                      <a:endParaRPr lang="en-MY" dirty="0"/>
                    </a:p>
                  </a:txBody>
                  <a:tcPr/>
                </a:tc>
                <a:extLst>
                  <a:ext uri="{0D108BD9-81ED-4DB2-BD59-A6C34878D82A}">
                    <a16:rowId xmlns:a16="http://schemas.microsoft.com/office/drawing/2014/main" val="278246900"/>
                  </a:ext>
                </a:extLst>
              </a:tr>
            </a:tbl>
          </a:graphicData>
        </a:graphic>
      </p:graphicFrame>
      <p:pic>
        <p:nvPicPr>
          <p:cNvPr id="16" name="Picture 15">
            <a:extLst>
              <a:ext uri="{FF2B5EF4-FFF2-40B4-BE49-F238E27FC236}">
                <a16:creationId xmlns:a16="http://schemas.microsoft.com/office/drawing/2014/main" id="{ADCB4738-03C3-4A93-B971-3C55F7ACB204}"/>
              </a:ext>
            </a:extLst>
          </p:cNvPr>
          <p:cNvPicPr/>
          <p:nvPr/>
        </p:nvPicPr>
        <p:blipFill rotWithShape="1">
          <a:blip r:embed="rId3"/>
          <a:srcRect r="36579"/>
          <a:stretch/>
        </p:blipFill>
        <p:spPr>
          <a:xfrm>
            <a:off x="2900155" y="6175372"/>
            <a:ext cx="6777245" cy="2719724"/>
          </a:xfrm>
          <a:prstGeom prst="rect">
            <a:avLst/>
          </a:prstGeom>
        </p:spPr>
      </p:pic>
      <p:graphicFrame>
        <p:nvGraphicFramePr>
          <p:cNvPr id="17" name="Table 16">
            <a:extLst>
              <a:ext uri="{FF2B5EF4-FFF2-40B4-BE49-F238E27FC236}">
                <a16:creationId xmlns:a16="http://schemas.microsoft.com/office/drawing/2014/main" id="{05D2877B-92F9-47C0-B0AE-B469C5B84B81}"/>
              </a:ext>
            </a:extLst>
          </p:cNvPr>
          <p:cNvGraphicFramePr>
            <a:graphicFrameLocks noGrp="1"/>
          </p:cNvGraphicFramePr>
          <p:nvPr>
            <p:extLst>
              <p:ext uri="{D42A27DB-BD31-4B8C-83A1-F6EECF244321}">
                <p14:modId xmlns:p14="http://schemas.microsoft.com/office/powerpoint/2010/main" val="3461315080"/>
              </p:ext>
            </p:extLst>
          </p:nvPr>
        </p:nvGraphicFramePr>
        <p:xfrm>
          <a:off x="10515600" y="6637037"/>
          <a:ext cx="3276601" cy="1979910"/>
        </p:xfrm>
        <a:graphic>
          <a:graphicData uri="http://schemas.openxmlformats.org/drawingml/2006/table">
            <a:tbl>
              <a:tblPr firstRow="1" bandRow="1">
                <a:tableStyleId>{21E4AEA4-8DFA-4A89-87EB-49C32662AFE0}</a:tableStyleId>
              </a:tblPr>
              <a:tblGrid>
                <a:gridCol w="846977">
                  <a:extLst>
                    <a:ext uri="{9D8B030D-6E8A-4147-A177-3AD203B41FA5}">
                      <a16:colId xmlns:a16="http://schemas.microsoft.com/office/drawing/2014/main" val="4248054107"/>
                    </a:ext>
                  </a:extLst>
                </a:gridCol>
                <a:gridCol w="735670">
                  <a:extLst>
                    <a:ext uri="{9D8B030D-6E8A-4147-A177-3AD203B41FA5}">
                      <a16:colId xmlns:a16="http://schemas.microsoft.com/office/drawing/2014/main" val="299458295"/>
                    </a:ext>
                  </a:extLst>
                </a:gridCol>
                <a:gridCol w="846977">
                  <a:extLst>
                    <a:ext uri="{9D8B030D-6E8A-4147-A177-3AD203B41FA5}">
                      <a16:colId xmlns:a16="http://schemas.microsoft.com/office/drawing/2014/main" val="112962966"/>
                    </a:ext>
                  </a:extLst>
                </a:gridCol>
                <a:gridCol w="846977">
                  <a:extLst>
                    <a:ext uri="{9D8B030D-6E8A-4147-A177-3AD203B41FA5}">
                      <a16:colId xmlns:a16="http://schemas.microsoft.com/office/drawing/2014/main" val="935505362"/>
                    </a:ext>
                  </a:extLst>
                </a:gridCol>
              </a:tblGrid>
              <a:tr h="989955">
                <a:tc>
                  <a:txBody>
                    <a:bodyPr/>
                    <a:lstStyle/>
                    <a:p>
                      <a:pPr algn="ctr"/>
                      <a:r>
                        <a:rPr lang="en-US" b="0" dirty="0">
                          <a:solidFill>
                            <a:schemeClr val="tx1"/>
                          </a:solidFill>
                        </a:rPr>
                        <a:t>0</a:t>
                      </a:r>
                      <a:endParaRPr lang="en-MY" b="0" dirty="0">
                        <a:solidFill>
                          <a:schemeClr val="tx1"/>
                        </a:solidFill>
                      </a:endParaRPr>
                    </a:p>
                  </a:txBody>
                  <a:tcPr/>
                </a:tc>
                <a:tc>
                  <a:txBody>
                    <a:bodyPr/>
                    <a:lstStyle/>
                    <a:p>
                      <a:pPr algn="ctr"/>
                      <a:r>
                        <a:rPr lang="en-US" b="0" dirty="0">
                          <a:solidFill>
                            <a:schemeClr val="tx1"/>
                          </a:solidFill>
                        </a:rPr>
                        <a:t>1</a:t>
                      </a:r>
                      <a:endParaRPr lang="en-MY" b="0" dirty="0">
                        <a:solidFill>
                          <a:schemeClr val="tx1"/>
                        </a:solidFill>
                      </a:endParaRPr>
                    </a:p>
                  </a:txBody>
                  <a:tcPr/>
                </a:tc>
                <a:tc>
                  <a:txBody>
                    <a:bodyPr/>
                    <a:lstStyle/>
                    <a:p>
                      <a:pPr algn="ctr"/>
                      <a:r>
                        <a:rPr lang="en-US" b="0" dirty="0">
                          <a:solidFill>
                            <a:schemeClr val="tx1"/>
                          </a:solidFill>
                        </a:rPr>
                        <a:t>0</a:t>
                      </a:r>
                      <a:endParaRPr lang="en-MY" b="0" dirty="0">
                        <a:solidFill>
                          <a:schemeClr val="tx1"/>
                        </a:solidFill>
                      </a:endParaRPr>
                    </a:p>
                  </a:txBody>
                  <a:tcPr/>
                </a:tc>
                <a:tc>
                  <a:txBody>
                    <a:bodyPr/>
                    <a:lstStyle/>
                    <a:p>
                      <a:pPr algn="ctr"/>
                      <a:r>
                        <a:rPr lang="en-US" b="0" dirty="0">
                          <a:solidFill>
                            <a:schemeClr val="tx1"/>
                          </a:solidFill>
                        </a:rPr>
                        <a:t>0</a:t>
                      </a:r>
                      <a:endParaRPr lang="en-MY" b="0" dirty="0">
                        <a:solidFill>
                          <a:schemeClr val="tx1"/>
                        </a:solidFill>
                      </a:endParaRPr>
                    </a:p>
                  </a:txBody>
                  <a:tcPr/>
                </a:tc>
                <a:extLst>
                  <a:ext uri="{0D108BD9-81ED-4DB2-BD59-A6C34878D82A}">
                    <a16:rowId xmlns:a16="http://schemas.microsoft.com/office/drawing/2014/main" val="2450563947"/>
                  </a:ext>
                </a:extLst>
              </a:tr>
              <a:tr h="989955">
                <a:tc>
                  <a:txBody>
                    <a:bodyPr/>
                    <a:lstStyle/>
                    <a:p>
                      <a:pPr algn="ctr"/>
                      <a:r>
                        <a:rPr lang="en-US" dirty="0"/>
                        <a:t>0</a:t>
                      </a:r>
                      <a:endParaRPr lang="en-MY" dirty="0"/>
                    </a:p>
                  </a:txBody>
                  <a:tcPr/>
                </a:tc>
                <a:tc>
                  <a:txBody>
                    <a:bodyPr/>
                    <a:lstStyle/>
                    <a:p>
                      <a:pPr algn="ctr"/>
                      <a:r>
                        <a:rPr lang="en-US" dirty="0"/>
                        <a:t>1</a:t>
                      </a:r>
                      <a:endParaRPr lang="en-MY" dirty="0"/>
                    </a:p>
                  </a:txBody>
                  <a:tcPr/>
                </a:tc>
                <a:tc>
                  <a:txBody>
                    <a:bodyPr/>
                    <a:lstStyle/>
                    <a:p>
                      <a:pPr algn="ctr"/>
                      <a:r>
                        <a:rPr lang="en-US" dirty="0"/>
                        <a:t>1</a:t>
                      </a:r>
                      <a:endParaRPr lang="en-MY" dirty="0"/>
                    </a:p>
                  </a:txBody>
                  <a:tcPr/>
                </a:tc>
                <a:tc>
                  <a:txBody>
                    <a:bodyPr/>
                    <a:lstStyle/>
                    <a:p>
                      <a:pPr algn="ctr"/>
                      <a:r>
                        <a:rPr lang="en-US" dirty="0"/>
                        <a:t>1</a:t>
                      </a:r>
                      <a:endParaRPr lang="en-MY" dirty="0"/>
                    </a:p>
                  </a:txBody>
                  <a:tcPr/>
                </a:tc>
                <a:extLst>
                  <a:ext uri="{0D108BD9-81ED-4DB2-BD59-A6C34878D82A}">
                    <a16:rowId xmlns:a16="http://schemas.microsoft.com/office/drawing/2014/main" val="278246900"/>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214228" y="2331005"/>
            <a:ext cx="17812646" cy="1883445"/>
            <a:chOff x="0" y="0"/>
            <a:chExt cx="3880299" cy="410289"/>
          </a:xfrm>
        </p:grpSpPr>
        <p:sp>
          <p:nvSpPr>
            <p:cNvPr id="3" name="Freeform 3"/>
            <p:cNvSpPr/>
            <p:nvPr/>
          </p:nvSpPr>
          <p:spPr>
            <a:xfrm>
              <a:off x="0" y="0"/>
              <a:ext cx="3880299" cy="410289"/>
            </a:xfrm>
            <a:custGeom>
              <a:avLst/>
              <a:gdLst/>
              <a:ahLst/>
              <a:cxnLst/>
              <a:rect l="l" t="t" r="r" b="b"/>
              <a:pathLst>
                <a:path w="3880299" h="410289">
                  <a:moveTo>
                    <a:pt x="22166" y="0"/>
                  </a:moveTo>
                  <a:lnTo>
                    <a:pt x="3858133" y="0"/>
                  </a:lnTo>
                  <a:cubicBezTo>
                    <a:pt x="3870375" y="0"/>
                    <a:pt x="3880299" y="9924"/>
                    <a:pt x="3880299" y="22166"/>
                  </a:cubicBezTo>
                  <a:lnTo>
                    <a:pt x="3880299" y="388123"/>
                  </a:lnTo>
                  <a:cubicBezTo>
                    <a:pt x="3880299" y="400365"/>
                    <a:pt x="3870375" y="410289"/>
                    <a:pt x="3858133" y="410289"/>
                  </a:cubicBezTo>
                  <a:lnTo>
                    <a:pt x="22166" y="410289"/>
                  </a:lnTo>
                  <a:cubicBezTo>
                    <a:pt x="9924" y="410289"/>
                    <a:pt x="0" y="400365"/>
                    <a:pt x="0" y="388123"/>
                  </a:cubicBezTo>
                  <a:lnTo>
                    <a:pt x="0" y="22166"/>
                  </a:lnTo>
                  <a:cubicBezTo>
                    <a:pt x="0" y="9924"/>
                    <a:pt x="9924" y="0"/>
                    <a:pt x="22166"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14228" y="4518082"/>
            <a:ext cx="6774075" cy="5273618"/>
            <a:chOff x="0" y="0"/>
            <a:chExt cx="1475662" cy="1148803"/>
          </a:xfrm>
        </p:grpSpPr>
        <p:sp>
          <p:nvSpPr>
            <p:cNvPr id="6" name="Freeform 6"/>
            <p:cNvSpPr/>
            <p:nvPr/>
          </p:nvSpPr>
          <p:spPr>
            <a:xfrm>
              <a:off x="0" y="0"/>
              <a:ext cx="1475662" cy="1148803"/>
            </a:xfrm>
            <a:custGeom>
              <a:avLst/>
              <a:gdLst/>
              <a:ahLst/>
              <a:cxnLst/>
              <a:rect l="l" t="t" r="r" b="b"/>
              <a:pathLst>
                <a:path w="1475662" h="1148803">
                  <a:moveTo>
                    <a:pt x="58287" y="0"/>
                  </a:moveTo>
                  <a:lnTo>
                    <a:pt x="1417375" y="0"/>
                  </a:lnTo>
                  <a:cubicBezTo>
                    <a:pt x="1449566" y="0"/>
                    <a:pt x="1475662" y="26096"/>
                    <a:pt x="1475662" y="58287"/>
                  </a:cubicBezTo>
                  <a:lnTo>
                    <a:pt x="1475662" y="1090516"/>
                  </a:lnTo>
                  <a:cubicBezTo>
                    <a:pt x="1475662" y="1122707"/>
                    <a:pt x="1449566" y="1148803"/>
                    <a:pt x="1417375" y="1148803"/>
                  </a:cubicBezTo>
                  <a:lnTo>
                    <a:pt x="58287" y="1148803"/>
                  </a:lnTo>
                  <a:cubicBezTo>
                    <a:pt x="26096" y="1148803"/>
                    <a:pt x="0" y="1122707"/>
                    <a:pt x="0" y="1090516"/>
                  </a:cubicBezTo>
                  <a:lnTo>
                    <a:pt x="0" y="58287"/>
                  </a:lnTo>
                  <a:cubicBezTo>
                    <a:pt x="0" y="26096"/>
                    <a:pt x="26096" y="0"/>
                    <a:pt x="58287" y="0"/>
                  </a:cubicBezTo>
                  <a:close/>
                </a:path>
              </a:pathLst>
            </a:custGeom>
            <a:solidFill>
              <a:srgbClr val="FFFFFF"/>
            </a:solidFill>
            <a:ln w="190500">
              <a:solidFill>
                <a:srgbClr val="082A44"/>
              </a:solidFill>
            </a:ln>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1245914" y="4518082"/>
            <a:ext cx="6780960" cy="5273618"/>
            <a:chOff x="0" y="0"/>
            <a:chExt cx="1477161" cy="1148803"/>
          </a:xfrm>
        </p:grpSpPr>
        <p:sp>
          <p:nvSpPr>
            <p:cNvPr id="9" name="Freeform 9"/>
            <p:cNvSpPr/>
            <p:nvPr/>
          </p:nvSpPr>
          <p:spPr>
            <a:xfrm>
              <a:off x="0" y="0"/>
              <a:ext cx="1477161" cy="1148803"/>
            </a:xfrm>
            <a:custGeom>
              <a:avLst/>
              <a:gdLst/>
              <a:ahLst/>
              <a:cxnLst/>
              <a:rect l="l" t="t" r="r" b="b"/>
              <a:pathLst>
                <a:path w="1477161" h="1148803">
                  <a:moveTo>
                    <a:pt x="58227" y="0"/>
                  </a:moveTo>
                  <a:lnTo>
                    <a:pt x="1418934" y="0"/>
                  </a:lnTo>
                  <a:cubicBezTo>
                    <a:pt x="1434377" y="0"/>
                    <a:pt x="1449187" y="6135"/>
                    <a:pt x="1460107" y="17054"/>
                  </a:cubicBezTo>
                  <a:cubicBezTo>
                    <a:pt x="1471027" y="27974"/>
                    <a:pt x="1477161" y="42785"/>
                    <a:pt x="1477161" y="58227"/>
                  </a:cubicBezTo>
                  <a:lnTo>
                    <a:pt x="1477161" y="1090575"/>
                  </a:lnTo>
                  <a:cubicBezTo>
                    <a:pt x="1477161" y="1106018"/>
                    <a:pt x="1471027" y="1120829"/>
                    <a:pt x="1460107" y="1131748"/>
                  </a:cubicBezTo>
                  <a:cubicBezTo>
                    <a:pt x="1449187" y="1142668"/>
                    <a:pt x="1434377" y="1148803"/>
                    <a:pt x="1418934" y="1148803"/>
                  </a:cubicBezTo>
                  <a:lnTo>
                    <a:pt x="58227" y="1148803"/>
                  </a:lnTo>
                  <a:cubicBezTo>
                    <a:pt x="42785" y="1148803"/>
                    <a:pt x="27974" y="1142668"/>
                    <a:pt x="17054" y="1131748"/>
                  </a:cubicBezTo>
                  <a:cubicBezTo>
                    <a:pt x="6135" y="1120829"/>
                    <a:pt x="0" y="1106018"/>
                    <a:pt x="0" y="1090575"/>
                  </a:cubicBezTo>
                  <a:lnTo>
                    <a:pt x="0" y="58227"/>
                  </a:lnTo>
                  <a:cubicBezTo>
                    <a:pt x="0" y="42785"/>
                    <a:pt x="6135" y="27974"/>
                    <a:pt x="17054" y="17054"/>
                  </a:cubicBezTo>
                  <a:cubicBezTo>
                    <a:pt x="27974" y="6135"/>
                    <a:pt x="42785" y="0"/>
                    <a:pt x="58227" y="0"/>
                  </a:cubicBezTo>
                  <a:close/>
                </a:path>
              </a:pathLst>
            </a:custGeom>
            <a:solidFill>
              <a:srgbClr val="FFFFFF"/>
            </a:solidFill>
            <a:ln w="190500">
              <a:solidFill>
                <a:srgbClr val="082A44"/>
              </a:solidFill>
            </a:ln>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633584" y="6611402"/>
            <a:ext cx="5935363" cy="2040281"/>
          </a:xfrm>
          <a:custGeom>
            <a:avLst/>
            <a:gdLst/>
            <a:ahLst/>
            <a:cxnLst/>
            <a:rect l="l" t="t" r="r" b="b"/>
            <a:pathLst>
              <a:path w="5935363" h="2040281">
                <a:moveTo>
                  <a:pt x="0" y="0"/>
                </a:moveTo>
                <a:lnTo>
                  <a:pt x="5935363" y="0"/>
                </a:lnTo>
                <a:lnTo>
                  <a:pt x="5935363" y="2040281"/>
                </a:lnTo>
                <a:lnTo>
                  <a:pt x="0" y="2040281"/>
                </a:lnTo>
                <a:lnTo>
                  <a:pt x="0" y="0"/>
                </a:lnTo>
                <a:close/>
              </a:path>
            </a:pathLst>
          </a:custGeom>
          <a:blipFill>
            <a:blip r:embed="rId2"/>
            <a:stretch>
              <a:fillRect/>
            </a:stretch>
          </a:blipFill>
        </p:spPr>
        <p:txBody>
          <a:bodyPr/>
          <a:lstStyle/>
          <a:p>
            <a:endParaRPr lang="en-US"/>
          </a:p>
        </p:txBody>
      </p:sp>
      <p:sp>
        <p:nvSpPr>
          <p:cNvPr id="12" name="Freeform 12"/>
          <p:cNvSpPr/>
          <p:nvPr/>
        </p:nvSpPr>
        <p:spPr>
          <a:xfrm>
            <a:off x="11640072" y="6668552"/>
            <a:ext cx="5992643" cy="1788366"/>
          </a:xfrm>
          <a:custGeom>
            <a:avLst/>
            <a:gdLst/>
            <a:ahLst/>
            <a:cxnLst/>
            <a:rect l="l" t="t" r="r" b="b"/>
            <a:pathLst>
              <a:path w="5992643" h="1788366">
                <a:moveTo>
                  <a:pt x="0" y="0"/>
                </a:moveTo>
                <a:lnTo>
                  <a:pt x="5992643" y="0"/>
                </a:lnTo>
                <a:lnTo>
                  <a:pt x="5992643" y="1788366"/>
                </a:lnTo>
                <a:lnTo>
                  <a:pt x="0" y="1788366"/>
                </a:lnTo>
                <a:lnTo>
                  <a:pt x="0" y="0"/>
                </a:lnTo>
                <a:close/>
              </a:path>
            </a:pathLst>
          </a:custGeom>
          <a:blipFill>
            <a:blip r:embed="rId3"/>
            <a:stretch>
              <a:fillRect t="-8164" b="-10890"/>
            </a:stretch>
          </a:blipFill>
        </p:spPr>
        <p:txBody>
          <a:bodyPr/>
          <a:lstStyle/>
          <a:p>
            <a:endParaRPr lang="en-US"/>
          </a:p>
        </p:txBody>
      </p:sp>
      <p:sp>
        <p:nvSpPr>
          <p:cNvPr id="13" name="Freeform 13"/>
          <p:cNvSpPr/>
          <p:nvPr/>
        </p:nvSpPr>
        <p:spPr>
          <a:xfrm>
            <a:off x="7027123" y="5895256"/>
            <a:ext cx="4212052" cy="2253119"/>
          </a:xfrm>
          <a:custGeom>
            <a:avLst/>
            <a:gdLst/>
            <a:ahLst/>
            <a:cxnLst/>
            <a:rect l="l" t="t" r="r" b="b"/>
            <a:pathLst>
              <a:path w="4212052" h="2253119">
                <a:moveTo>
                  <a:pt x="0" y="0"/>
                </a:moveTo>
                <a:lnTo>
                  <a:pt x="4212053" y="0"/>
                </a:lnTo>
                <a:lnTo>
                  <a:pt x="4212053" y="2253120"/>
                </a:lnTo>
                <a:lnTo>
                  <a:pt x="0" y="2253120"/>
                </a:lnTo>
                <a:lnTo>
                  <a:pt x="0" y="0"/>
                </a:lnTo>
                <a:close/>
              </a:path>
            </a:pathLst>
          </a:custGeom>
          <a:blipFill>
            <a:blip r:embed="rId4"/>
            <a:stretch>
              <a:fillRect l="-2376" t="-6893" r="-2376"/>
            </a:stretch>
          </a:blipFill>
        </p:spPr>
        <p:txBody>
          <a:bodyPr/>
          <a:lstStyle/>
          <a:p>
            <a:endParaRPr lang="en-US"/>
          </a:p>
        </p:txBody>
      </p:sp>
      <p:sp>
        <p:nvSpPr>
          <p:cNvPr id="14" name="TextBox 14"/>
          <p:cNvSpPr txBox="1"/>
          <p:nvPr/>
        </p:nvSpPr>
        <p:spPr>
          <a:xfrm>
            <a:off x="358904" y="-38100"/>
            <a:ext cx="17667969" cy="2308860"/>
          </a:xfrm>
          <a:prstGeom prst="rect">
            <a:avLst/>
          </a:prstGeom>
        </p:spPr>
        <p:txBody>
          <a:bodyPr lIns="0" tIns="0" rIns="0" bIns="0" rtlCol="0" anchor="t">
            <a:spAutoFit/>
          </a:bodyPr>
          <a:lstStyle/>
          <a:p>
            <a:pPr algn="ctr">
              <a:lnSpc>
                <a:spcPts val="9240"/>
              </a:lnSpc>
              <a:spcBef>
                <a:spcPct val="0"/>
              </a:spcBef>
            </a:pPr>
            <a:r>
              <a:rPr lang="en-US" sz="6600" dirty="0">
                <a:solidFill>
                  <a:srgbClr val="000000"/>
                </a:solidFill>
                <a:latin typeface="Norwester"/>
              </a:rPr>
              <a:t>4.4 Apply the Karnaugh Map in Minimization of the Circuits</a:t>
            </a:r>
          </a:p>
        </p:txBody>
      </p:sp>
      <p:sp>
        <p:nvSpPr>
          <p:cNvPr id="15" name="TextBox 15"/>
          <p:cNvSpPr txBox="1"/>
          <p:nvPr/>
        </p:nvSpPr>
        <p:spPr>
          <a:xfrm>
            <a:off x="649323" y="4746407"/>
            <a:ext cx="6338980" cy="1864995"/>
          </a:xfrm>
          <a:prstGeom prst="rect">
            <a:avLst/>
          </a:prstGeom>
        </p:spPr>
        <p:txBody>
          <a:bodyPr lIns="0" tIns="0" rIns="0" bIns="0" rtlCol="0" anchor="t">
            <a:spAutoFit/>
          </a:bodyPr>
          <a:lstStyle/>
          <a:p>
            <a:pPr>
              <a:lnSpc>
                <a:spcPts val="4950"/>
              </a:lnSpc>
            </a:pPr>
            <a:r>
              <a:rPr lang="en-US" sz="3300" dirty="0">
                <a:solidFill>
                  <a:srgbClr val="000000"/>
                </a:solidFill>
                <a:latin typeface="Cambria Bold"/>
              </a:rPr>
              <a:t>RULE 1: </a:t>
            </a:r>
          </a:p>
          <a:p>
            <a:pPr>
              <a:lnSpc>
                <a:spcPts val="4950"/>
              </a:lnSpc>
            </a:pPr>
            <a:r>
              <a:rPr lang="en-US" sz="3300" dirty="0">
                <a:solidFill>
                  <a:srgbClr val="000000"/>
                </a:solidFill>
                <a:latin typeface="Cambria"/>
              </a:rPr>
              <a:t>Any cell containing a </a:t>
            </a:r>
            <a:r>
              <a:rPr lang="en-US" sz="3300" dirty="0">
                <a:solidFill>
                  <a:srgbClr val="000000"/>
                </a:solidFill>
                <a:latin typeface="Cambria Bold"/>
              </a:rPr>
              <a:t>zero cannot be grouped</a:t>
            </a:r>
            <a:r>
              <a:rPr lang="en-US" sz="3300" dirty="0">
                <a:solidFill>
                  <a:srgbClr val="000000"/>
                </a:solidFill>
                <a:latin typeface="Cambria"/>
              </a:rPr>
              <a:t>.</a:t>
            </a:r>
          </a:p>
        </p:txBody>
      </p:sp>
      <p:sp>
        <p:nvSpPr>
          <p:cNvPr id="16" name="TextBox 16"/>
          <p:cNvSpPr txBox="1"/>
          <p:nvPr/>
        </p:nvSpPr>
        <p:spPr>
          <a:xfrm>
            <a:off x="11645504" y="4746407"/>
            <a:ext cx="5860920" cy="1864995"/>
          </a:xfrm>
          <a:prstGeom prst="rect">
            <a:avLst/>
          </a:prstGeom>
        </p:spPr>
        <p:txBody>
          <a:bodyPr lIns="0" tIns="0" rIns="0" bIns="0" rtlCol="0" anchor="t">
            <a:spAutoFit/>
          </a:bodyPr>
          <a:lstStyle/>
          <a:p>
            <a:pPr>
              <a:lnSpc>
                <a:spcPts val="4950"/>
              </a:lnSpc>
            </a:pPr>
            <a:r>
              <a:rPr lang="en-US" sz="3300">
                <a:solidFill>
                  <a:srgbClr val="000000"/>
                </a:solidFill>
                <a:latin typeface="Cambria Bold"/>
              </a:rPr>
              <a:t>RULE 2: </a:t>
            </a:r>
          </a:p>
          <a:p>
            <a:pPr>
              <a:lnSpc>
                <a:spcPts val="4950"/>
              </a:lnSpc>
            </a:pPr>
            <a:r>
              <a:rPr lang="en-US" sz="3300">
                <a:solidFill>
                  <a:srgbClr val="000000"/>
                </a:solidFill>
                <a:latin typeface="Cambria"/>
              </a:rPr>
              <a:t>Groups must contain </a:t>
            </a:r>
            <a:r>
              <a:rPr lang="en-US" sz="3300">
                <a:solidFill>
                  <a:srgbClr val="000000"/>
                </a:solidFill>
                <a:latin typeface="Cambria Bold"/>
              </a:rPr>
              <a:t>2n cells (n starting from 1)</a:t>
            </a:r>
            <a:r>
              <a:rPr lang="en-US" sz="3300">
                <a:solidFill>
                  <a:srgbClr val="000000"/>
                </a:solidFill>
                <a:latin typeface="Cambria"/>
              </a:rPr>
              <a:t>.</a:t>
            </a:r>
          </a:p>
        </p:txBody>
      </p:sp>
      <p:sp>
        <p:nvSpPr>
          <p:cNvPr id="17" name="TextBox 17"/>
          <p:cNvSpPr txBox="1"/>
          <p:nvPr/>
        </p:nvSpPr>
        <p:spPr>
          <a:xfrm>
            <a:off x="633584" y="2624570"/>
            <a:ext cx="16999131" cy="1236345"/>
          </a:xfrm>
          <a:prstGeom prst="rect">
            <a:avLst/>
          </a:prstGeom>
        </p:spPr>
        <p:txBody>
          <a:bodyPr lIns="0" tIns="0" rIns="0" bIns="0" rtlCol="0" anchor="t">
            <a:spAutoFit/>
          </a:bodyPr>
          <a:lstStyle/>
          <a:p>
            <a:pPr>
              <a:lnSpc>
                <a:spcPts val="4950"/>
              </a:lnSpc>
            </a:pPr>
            <a:r>
              <a:rPr lang="en-US" sz="3300" dirty="0">
                <a:solidFill>
                  <a:srgbClr val="000000"/>
                </a:solidFill>
                <a:latin typeface="Cambria"/>
              </a:rPr>
              <a:t>There are </a:t>
            </a:r>
            <a:r>
              <a:rPr lang="en-US" sz="3300" dirty="0">
                <a:solidFill>
                  <a:srgbClr val="000000"/>
                </a:solidFill>
                <a:latin typeface="Cambria Bold"/>
              </a:rPr>
              <a:t>7</a:t>
            </a:r>
            <a:r>
              <a:rPr lang="en-US" sz="3300" dirty="0">
                <a:solidFill>
                  <a:srgbClr val="000000"/>
                </a:solidFill>
                <a:latin typeface="Cambria"/>
              </a:rPr>
              <a:t> rules used for the </a:t>
            </a:r>
            <a:r>
              <a:rPr lang="en-US" sz="3300" dirty="0" err="1">
                <a:solidFill>
                  <a:srgbClr val="000000"/>
                </a:solidFill>
                <a:latin typeface="Cambria"/>
              </a:rPr>
              <a:t>simplication</a:t>
            </a:r>
            <a:r>
              <a:rPr lang="en-US" sz="3300" dirty="0">
                <a:solidFill>
                  <a:srgbClr val="000000"/>
                </a:solidFill>
                <a:latin typeface="Cambria"/>
              </a:rPr>
              <a:t> of Boolean expressions. Refer to the explanation below:</a:t>
            </a:r>
          </a:p>
        </p:txBody>
      </p:sp>
      <p:sp>
        <p:nvSpPr>
          <p:cNvPr id="18" name="TextBox 18"/>
          <p:cNvSpPr txBox="1"/>
          <p:nvPr/>
        </p:nvSpPr>
        <p:spPr>
          <a:xfrm>
            <a:off x="431775" y="8604058"/>
            <a:ext cx="6338980" cy="607695"/>
          </a:xfrm>
          <a:prstGeom prst="rect">
            <a:avLst/>
          </a:prstGeom>
        </p:spPr>
        <p:txBody>
          <a:bodyPr lIns="0" tIns="0" rIns="0" bIns="0" rtlCol="0" anchor="t">
            <a:spAutoFit/>
          </a:bodyPr>
          <a:lstStyle/>
          <a:p>
            <a:pPr algn="ctr">
              <a:lnSpc>
                <a:spcPts val="4950"/>
              </a:lnSpc>
            </a:pPr>
            <a:r>
              <a:rPr lang="en-US" sz="3300">
                <a:solidFill>
                  <a:srgbClr val="FF3131"/>
                </a:solidFill>
                <a:latin typeface="Cambria"/>
              </a:rPr>
              <a:t>WRONG GROUPING</a:t>
            </a:r>
          </a:p>
        </p:txBody>
      </p:sp>
      <p:sp>
        <p:nvSpPr>
          <p:cNvPr id="19" name="TextBox 19"/>
          <p:cNvSpPr txBox="1"/>
          <p:nvPr/>
        </p:nvSpPr>
        <p:spPr>
          <a:xfrm>
            <a:off x="11466903" y="8546908"/>
            <a:ext cx="6338980" cy="607695"/>
          </a:xfrm>
          <a:prstGeom prst="rect">
            <a:avLst/>
          </a:prstGeom>
        </p:spPr>
        <p:txBody>
          <a:bodyPr lIns="0" tIns="0" rIns="0" bIns="0" rtlCol="0" anchor="t">
            <a:spAutoFit/>
          </a:bodyPr>
          <a:lstStyle/>
          <a:p>
            <a:pPr algn="ctr">
              <a:lnSpc>
                <a:spcPts val="4950"/>
              </a:lnSpc>
            </a:pPr>
            <a:r>
              <a:rPr lang="en-US" sz="3300">
                <a:solidFill>
                  <a:srgbClr val="FF3131"/>
                </a:solidFill>
                <a:latin typeface="Cambria"/>
              </a:rPr>
              <a:t>WRONG GROUPING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231934" y="833935"/>
            <a:ext cx="6602237" cy="8619130"/>
            <a:chOff x="0" y="0"/>
            <a:chExt cx="1475662" cy="1877588"/>
          </a:xfrm>
        </p:grpSpPr>
        <p:sp>
          <p:nvSpPr>
            <p:cNvPr id="3" name="Freeform 3"/>
            <p:cNvSpPr/>
            <p:nvPr/>
          </p:nvSpPr>
          <p:spPr>
            <a:xfrm>
              <a:off x="0" y="0"/>
              <a:ext cx="1475662" cy="1877588"/>
            </a:xfrm>
            <a:custGeom>
              <a:avLst/>
              <a:gdLst/>
              <a:ahLst/>
              <a:cxnLst/>
              <a:rect l="l" t="t" r="r" b="b"/>
              <a:pathLst>
                <a:path w="1475662" h="1877588">
                  <a:moveTo>
                    <a:pt x="58287" y="0"/>
                  </a:moveTo>
                  <a:lnTo>
                    <a:pt x="1417375" y="0"/>
                  </a:lnTo>
                  <a:cubicBezTo>
                    <a:pt x="1449566" y="0"/>
                    <a:pt x="1475662" y="26096"/>
                    <a:pt x="1475662" y="58287"/>
                  </a:cubicBezTo>
                  <a:lnTo>
                    <a:pt x="1475662" y="1819301"/>
                  </a:lnTo>
                  <a:cubicBezTo>
                    <a:pt x="1475662" y="1851492"/>
                    <a:pt x="1449566" y="1877588"/>
                    <a:pt x="1417375" y="1877588"/>
                  </a:cubicBezTo>
                  <a:lnTo>
                    <a:pt x="58287" y="1877588"/>
                  </a:lnTo>
                  <a:cubicBezTo>
                    <a:pt x="26096" y="1877588"/>
                    <a:pt x="0" y="1851492"/>
                    <a:pt x="0" y="1819301"/>
                  </a:cubicBezTo>
                  <a:lnTo>
                    <a:pt x="0" y="58287"/>
                  </a:lnTo>
                  <a:cubicBezTo>
                    <a:pt x="0" y="26096"/>
                    <a:pt x="26096" y="0"/>
                    <a:pt x="5828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453830" y="1630701"/>
            <a:ext cx="6573043" cy="7025598"/>
            <a:chOff x="0" y="0"/>
            <a:chExt cx="1477161" cy="1530453"/>
          </a:xfrm>
        </p:grpSpPr>
        <p:sp>
          <p:nvSpPr>
            <p:cNvPr id="6" name="Freeform 6"/>
            <p:cNvSpPr/>
            <p:nvPr/>
          </p:nvSpPr>
          <p:spPr>
            <a:xfrm>
              <a:off x="0" y="0"/>
              <a:ext cx="1477161" cy="1530453"/>
            </a:xfrm>
            <a:custGeom>
              <a:avLst/>
              <a:gdLst/>
              <a:ahLst/>
              <a:cxnLst/>
              <a:rect l="l" t="t" r="r" b="b"/>
              <a:pathLst>
                <a:path w="1477161" h="1530453">
                  <a:moveTo>
                    <a:pt x="58227" y="0"/>
                  </a:moveTo>
                  <a:lnTo>
                    <a:pt x="1418934" y="0"/>
                  </a:lnTo>
                  <a:cubicBezTo>
                    <a:pt x="1434377" y="0"/>
                    <a:pt x="1449187" y="6135"/>
                    <a:pt x="1460107" y="17054"/>
                  </a:cubicBezTo>
                  <a:cubicBezTo>
                    <a:pt x="1471027" y="27974"/>
                    <a:pt x="1477161" y="42785"/>
                    <a:pt x="1477161" y="58227"/>
                  </a:cubicBezTo>
                  <a:lnTo>
                    <a:pt x="1477161" y="1472226"/>
                  </a:lnTo>
                  <a:cubicBezTo>
                    <a:pt x="1477161" y="1487669"/>
                    <a:pt x="1471027" y="1502479"/>
                    <a:pt x="1460107" y="1513399"/>
                  </a:cubicBezTo>
                  <a:cubicBezTo>
                    <a:pt x="1449187" y="1524319"/>
                    <a:pt x="1434377" y="1530453"/>
                    <a:pt x="1418934" y="1530453"/>
                  </a:cubicBezTo>
                  <a:lnTo>
                    <a:pt x="58227" y="1530453"/>
                  </a:lnTo>
                  <a:cubicBezTo>
                    <a:pt x="42785" y="1530453"/>
                    <a:pt x="27974" y="1524319"/>
                    <a:pt x="17054" y="1513399"/>
                  </a:cubicBezTo>
                  <a:cubicBezTo>
                    <a:pt x="6135" y="1502479"/>
                    <a:pt x="0" y="1487669"/>
                    <a:pt x="0" y="1472226"/>
                  </a:cubicBezTo>
                  <a:lnTo>
                    <a:pt x="0" y="58227"/>
                  </a:lnTo>
                  <a:cubicBezTo>
                    <a:pt x="0" y="42785"/>
                    <a:pt x="6135" y="27974"/>
                    <a:pt x="17054" y="17054"/>
                  </a:cubicBezTo>
                  <a:cubicBezTo>
                    <a:pt x="27974" y="6135"/>
                    <a:pt x="42785" y="0"/>
                    <a:pt x="58227" y="0"/>
                  </a:cubicBezTo>
                  <a:close/>
                </a:path>
              </a:pathLst>
            </a:custGeom>
            <a:solidFill>
              <a:srgbClr val="FFFFFF"/>
            </a:solidFill>
            <a:ln w="190500">
              <a:solidFill>
                <a:srgbClr val="082A44"/>
              </a:solidFill>
            </a:ln>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121338" y="3530381"/>
            <a:ext cx="4995266" cy="5683020"/>
          </a:xfrm>
          <a:custGeom>
            <a:avLst/>
            <a:gdLst/>
            <a:ahLst/>
            <a:cxnLst/>
            <a:rect l="l" t="t" r="r" b="b"/>
            <a:pathLst>
              <a:path w="4995266" h="5683020">
                <a:moveTo>
                  <a:pt x="0" y="0"/>
                </a:moveTo>
                <a:lnTo>
                  <a:pt x="4995266" y="0"/>
                </a:lnTo>
                <a:lnTo>
                  <a:pt x="4995266" y="5683020"/>
                </a:lnTo>
                <a:lnTo>
                  <a:pt x="0" y="5683020"/>
                </a:lnTo>
                <a:lnTo>
                  <a:pt x="0" y="0"/>
                </a:lnTo>
                <a:close/>
              </a:path>
            </a:pathLst>
          </a:custGeom>
          <a:blipFill>
            <a:blip r:embed="rId2"/>
            <a:stretch>
              <a:fillRect/>
            </a:stretch>
          </a:blipFill>
        </p:spPr>
        <p:txBody>
          <a:bodyPr/>
          <a:lstStyle/>
          <a:p>
            <a:endParaRPr lang="en-US"/>
          </a:p>
        </p:txBody>
      </p:sp>
      <p:sp>
        <p:nvSpPr>
          <p:cNvPr id="9" name="Freeform 9"/>
          <p:cNvSpPr/>
          <p:nvPr/>
        </p:nvSpPr>
        <p:spPr>
          <a:xfrm>
            <a:off x="11798042" y="3698498"/>
            <a:ext cx="6032758" cy="4589514"/>
          </a:xfrm>
          <a:custGeom>
            <a:avLst/>
            <a:gdLst/>
            <a:ahLst/>
            <a:cxnLst/>
            <a:rect l="l" t="t" r="r" b="b"/>
            <a:pathLst>
              <a:path w="6032758" h="4589514">
                <a:moveTo>
                  <a:pt x="0" y="0"/>
                </a:moveTo>
                <a:lnTo>
                  <a:pt x="6032758" y="0"/>
                </a:lnTo>
                <a:lnTo>
                  <a:pt x="6032758" y="4589514"/>
                </a:lnTo>
                <a:lnTo>
                  <a:pt x="0" y="4589514"/>
                </a:lnTo>
                <a:lnTo>
                  <a:pt x="0" y="0"/>
                </a:lnTo>
                <a:close/>
              </a:path>
            </a:pathLst>
          </a:custGeom>
          <a:blipFill>
            <a:blip r:embed="rId3"/>
            <a:stretch>
              <a:fillRect/>
            </a:stretch>
          </a:blipFill>
        </p:spPr>
        <p:txBody>
          <a:bodyPr/>
          <a:lstStyle/>
          <a:p>
            <a:endParaRPr lang="en-US"/>
          </a:p>
        </p:txBody>
      </p:sp>
      <p:sp>
        <p:nvSpPr>
          <p:cNvPr id="10" name="Freeform 10"/>
          <p:cNvSpPr/>
          <p:nvPr/>
        </p:nvSpPr>
        <p:spPr>
          <a:xfrm>
            <a:off x="7006009" y="3975844"/>
            <a:ext cx="4239905" cy="2335313"/>
          </a:xfrm>
          <a:custGeom>
            <a:avLst/>
            <a:gdLst/>
            <a:ahLst/>
            <a:cxnLst/>
            <a:rect l="l" t="t" r="r" b="b"/>
            <a:pathLst>
              <a:path w="4239905" h="2335313">
                <a:moveTo>
                  <a:pt x="0" y="0"/>
                </a:moveTo>
                <a:lnTo>
                  <a:pt x="4239905" y="0"/>
                </a:lnTo>
                <a:lnTo>
                  <a:pt x="4239905" y="2335312"/>
                </a:lnTo>
                <a:lnTo>
                  <a:pt x="0" y="2335312"/>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651290" y="1036736"/>
            <a:ext cx="5935363" cy="2493645"/>
          </a:xfrm>
          <a:prstGeom prst="rect">
            <a:avLst/>
          </a:prstGeom>
        </p:spPr>
        <p:txBody>
          <a:bodyPr lIns="0" tIns="0" rIns="0" bIns="0" rtlCol="0" anchor="t">
            <a:spAutoFit/>
          </a:bodyPr>
          <a:lstStyle/>
          <a:p>
            <a:pPr>
              <a:lnSpc>
                <a:spcPts val="4950"/>
              </a:lnSpc>
            </a:pPr>
            <a:r>
              <a:rPr lang="en-US" sz="3300">
                <a:solidFill>
                  <a:srgbClr val="000000"/>
                </a:solidFill>
                <a:latin typeface="Cambria Bold"/>
              </a:rPr>
              <a:t>RULE 3:</a:t>
            </a:r>
          </a:p>
          <a:p>
            <a:pPr>
              <a:lnSpc>
                <a:spcPts val="4950"/>
              </a:lnSpc>
            </a:pPr>
            <a:r>
              <a:rPr lang="en-US" sz="3300">
                <a:solidFill>
                  <a:srgbClr val="000000"/>
                </a:solidFill>
                <a:latin typeface="Cambria Bold"/>
              </a:rPr>
              <a:t>Grouping must be horizontal or vertical</a:t>
            </a:r>
            <a:r>
              <a:rPr lang="en-US" sz="3300">
                <a:solidFill>
                  <a:srgbClr val="000000"/>
                </a:solidFill>
                <a:latin typeface="Cambria"/>
              </a:rPr>
              <a:t>, but must not be diagonal.</a:t>
            </a:r>
          </a:p>
        </p:txBody>
      </p:sp>
      <p:sp>
        <p:nvSpPr>
          <p:cNvPr id="12" name="TextBox 12"/>
          <p:cNvSpPr txBox="1"/>
          <p:nvPr/>
        </p:nvSpPr>
        <p:spPr>
          <a:xfrm>
            <a:off x="11798042" y="1833503"/>
            <a:ext cx="5860920" cy="1864995"/>
          </a:xfrm>
          <a:prstGeom prst="rect">
            <a:avLst/>
          </a:prstGeom>
        </p:spPr>
        <p:txBody>
          <a:bodyPr lIns="0" tIns="0" rIns="0" bIns="0" rtlCol="0" anchor="t">
            <a:spAutoFit/>
          </a:bodyPr>
          <a:lstStyle/>
          <a:p>
            <a:pPr>
              <a:lnSpc>
                <a:spcPts val="4950"/>
              </a:lnSpc>
            </a:pPr>
            <a:r>
              <a:rPr lang="en-US" sz="3300" dirty="0">
                <a:solidFill>
                  <a:srgbClr val="000000"/>
                </a:solidFill>
                <a:latin typeface="Cambria Bold"/>
              </a:rPr>
              <a:t>RULE 4:</a:t>
            </a:r>
          </a:p>
          <a:p>
            <a:pPr>
              <a:lnSpc>
                <a:spcPts val="4950"/>
              </a:lnSpc>
            </a:pPr>
            <a:r>
              <a:rPr lang="en-US" sz="3300" dirty="0">
                <a:solidFill>
                  <a:srgbClr val="000000"/>
                </a:solidFill>
                <a:latin typeface="Cambria"/>
              </a:rPr>
              <a:t>Groups must be covered as largely </a:t>
            </a:r>
            <a:r>
              <a:rPr lang="en-US" sz="3300" dirty="0" err="1">
                <a:solidFill>
                  <a:srgbClr val="000000"/>
                </a:solidFill>
                <a:latin typeface="Cambria"/>
              </a:rPr>
              <a:t>aspossible</a:t>
            </a:r>
            <a:r>
              <a:rPr lang="en-US" sz="3300" dirty="0">
                <a:solidFill>
                  <a:srgbClr val="000000"/>
                </a:solidFill>
                <a:latin typeface="Cambria"/>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96522" y="161111"/>
            <a:ext cx="6774075" cy="6076028"/>
            <a:chOff x="0" y="0"/>
            <a:chExt cx="1475662" cy="1353029"/>
          </a:xfrm>
        </p:grpSpPr>
        <p:sp>
          <p:nvSpPr>
            <p:cNvPr id="3" name="Freeform 3"/>
            <p:cNvSpPr/>
            <p:nvPr/>
          </p:nvSpPr>
          <p:spPr>
            <a:xfrm>
              <a:off x="0" y="0"/>
              <a:ext cx="1475662" cy="1353029"/>
            </a:xfrm>
            <a:custGeom>
              <a:avLst/>
              <a:gdLst/>
              <a:ahLst/>
              <a:cxnLst/>
              <a:rect l="l" t="t" r="r" b="b"/>
              <a:pathLst>
                <a:path w="1475662" h="1353029">
                  <a:moveTo>
                    <a:pt x="58287" y="0"/>
                  </a:moveTo>
                  <a:lnTo>
                    <a:pt x="1417375" y="0"/>
                  </a:lnTo>
                  <a:cubicBezTo>
                    <a:pt x="1449566" y="0"/>
                    <a:pt x="1475662" y="26096"/>
                    <a:pt x="1475662" y="58287"/>
                  </a:cubicBezTo>
                  <a:lnTo>
                    <a:pt x="1475662" y="1294742"/>
                  </a:lnTo>
                  <a:cubicBezTo>
                    <a:pt x="1475662" y="1326933"/>
                    <a:pt x="1449566" y="1353029"/>
                    <a:pt x="1417375" y="1353029"/>
                  </a:cubicBezTo>
                  <a:lnTo>
                    <a:pt x="58287" y="1353029"/>
                  </a:lnTo>
                  <a:cubicBezTo>
                    <a:pt x="26096" y="1353029"/>
                    <a:pt x="0" y="1326933"/>
                    <a:pt x="0" y="1294742"/>
                  </a:cubicBezTo>
                  <a:lnTo>
                    <a:pt x="0" y="58287"/>
                  </a:lnTo>
                  <a:cubicBezTo>
                    <a:pt x="0" y="26096"/>
                    <a:pt x="26096" y="0"/>
                    <a:pt x="5828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507040" y="5143500"/>
            <a:ext cx="6780960" cy="5131064"/>
            <a:chOff x="0" y="0"/>
            <a:chExt cx="1477161" cy="1117749"/>
          </a:xfrm>
        </p:grpSpPr>
        <p:sp>
          <p:nvSpPr>
            <p:cNvPr id="6" name="Freeform 6"/>
            <p:cNvSpPr/>
            <p:nvPr/>
          </p:nvSpPr>
          <p:spPr>
            <a:xfrm>
              <a:off x="0" y="0"/>
              <a:ext cx="1477161" cy="1117749"/>
            </a:xfrm>
            <a:custGeom>
              <a:avLst/>
              <a:gdLst/>
              <a:ahLst/>
              <a:cxnLst/>
              <a:rect l="l" t="t" r="r" b="b"/>
              <a:pathLst>
                <a:path w="1477161" h="1117749">
                  <a:moveTo>
                    <a:pt x="58227" y="0"/>
                  </a:moveTo>
                  <a:lnTo>
                    <a:pt x="1418934" y="0"/>
                  </a:lnTo>
                  <a:cubicBezTo>
                    <a:pt x="1434377" y="0"/>
                    <a:pt x="1449187" y="6135"/>
                    <a:pt x="1460107" y="17054"/>
                  </a:cubicBezTo>
                  <a:cubicBezTo>
                    <a:pt x="1471027" y="27974"/>
                    <a:pt x="1477161" y="42785"/>
                    <a:pt x="1477161" y="58227"/>
                  </a:cubicBezTo>
                  <a:lnTo>
                    <a:pt x="1477161" y="1059521"/>
                  </a:lnTo>
                  <a:cubicBezTo>
                    <a:pt x="1477161" y="1074964"/>
                    <a:pt x="1471027" y="1089775"/>
                    <a:pt x="1460107" y="1100695"/>
                  </a:cubicBezTo>
                  <a:cubicBezTo>
                    <a:pt x="1449187" y="1111614"/>
                    <a:pt x="1434377" y="1117749"/>
                    <a:pt x="1418934" y="1117749"/>
                  </a:cubicBezTo>
                  <a:lnTo>
                    <a:pt x="58227" y="1117749"/>
                  </a:lnTo>
                  <a:cubicBezTo>
                    <a:pt x="42785" y="1117749"/>
                    <a:pt x="27974" y="1111614"/>
                    <a:pt x="17054" y="1100695"/>
                  </a:cubicBezTo>
                  <a:cubicBezTo>
                    <a:pt x="6135" y="1089775"/>
                    <a:pt x="0" y="1074964"/>
                    <a:pt x="0" y="1059521"/>
                  </a:cubicBezTo>
                  <a:lnTo>
                    <a:pt x="0" y="58227"/>
                  </a:lnTo>
                  <a:cubicBezTo>
                    <a:pt x="0" y="42785"/>
                    <a:pt x="6135" y="27974"/>
                    <a:pt x="17054" y="17054"/>
                  </a:cubicBezTo>
                  <a:cubicBezTo>
                    <a:pt x="27974" y="6135"/>
                    <a:pt x="42785" y="0"/>
                    <a:pt x="58227" y="0"/>
                  </a:cubicBezTo>
                  <a:close/>
                </a:path>
              </a:pathLst>
            </a:custGeom>
            <a:solidFill>
              <a:srgbClr val="FFFFFF"/>
            </a:solidFill>
            <a:ln w="190500">
              <a:solidFill>
                <a:srgbClr val="082A44"/>
              </a:solidFill>
            </a:ln>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1901198" y="7839947"/>
            <a:ext cx="6032758" cy="2160052"/>
          </a:xfrm>
          <a:custGeom>
            <a:avLst/>
            <a:gdLst/>
            <a:ahLst/>
            <a:cxnLst/>
            <a:rect l="l" t="t" r="r" b="b"/>
            <a:pathLst>
              <a:path w="6032758" h="2160052">
                <a:moveTo>
                  <a:pt x="0" y="0"/>
                </a:moveTo>
                <a:lnTo>
                  <a:pt x="6032758" y="0"/>
                </a:lnTo>
                <a:lnTo>
                  <a:pt x="6032758" y="2160051"/>
                </a:lnTo>
                <a:lnTo>
                  <a:pt x="0" y="2160051"/>
                </a:lnTo>
                <a:lnTo>
                  <a:pt x="0" y="0"/>
                </a:lnTo>
                <a:close/>
              </a:path>
            </a:pathLst>
          </a:custGeom>
          <a:blipFill>
            <a:blip r:embed="rId2"/>
            <a:stretch>
              <a:fillRect t="-1740"/>
            </a:stretch>
          </a:blipFill>
        </p:spPr>
        <p:txBody>
          <a:bodyPr/>
          <a:lstStyle/>
          <a:p>
            <a:endParaRPr lang="en-US"/>
          </a:p>
        </p:txBody>
      </p:sp>
      <p:sp>
        <p:nvSpPr>
          <p:cNvPr id="9" name="Freeform 9"/>
          <p:cNvSpPr/>
          <p:nvPr/>
        </p:nvSpPr>
        <p:spPr>
          <a:xfrm>
            <a:off x="912256" y="4114857"/>
            <a:ext cx="5342607" cy="1884892"/>
          </a:xfrm>
          <a:custGeom>
            <a:avLst/>
            <a:gdLst/>
            <a:ahLst/>
            <a:cxnLst/>
            <a:rect l="l" t="t" r="r" b="b"/>
            <a:pathLst>
              <a:path w="5342607" h="1884892">
                <a:moveTo>
                  <a:pt x="0" y="0"/>
                </a:moveTo>
                <a:lnTo>
                  <a:pt x="5342607" y="0"/>
                </a:lnTo>
                <a:lnTo>
                  <a:pt x="5342607" y="1884891"/>
                </a:lnTo>
                <a:lnTo>
                  <a:pt x="0" y="1884891"/>
                </a:lnTo>
                <a:lnTo>
                  <a:pt x="0" y="0"/>
                </a:lnTo>
                <a:close/>
              </a:path>
            </a:pathLst>
          </a:custGeom>
          <a:blipFill>
            <a:blip r:embed="rId3"/>
            <a:stretch>
              <a:fillRect/>
            </a:stretch>
          </a:blipFill>
        </p:spPr>
        <p:txBody>
          <a:bodyPr/>
          <a:lstStyle/>
          <a:p>
            <a:endParaRPr lang="en-US"/>
          </a:p>
        </p:txBody>
      </p:sp>
      <p:grpSp>
        <p:nvGrpSpPr>
          <p:cNvPr id="10" name="Group 10"/>
          <p:cNvGrpSpPr/>
          <p:nvPr/>
        </p:nvGrpSpPr>
        <p:grpSpPr>
          <a:xfrm>
            <a:off x="147133" y="6531589"/>
            <a:ext cx="11005864" cy="3755411"/>
            <a:chOff x="0" y="0"/>
            <a:chExt cx="2443781" cy="818077"/>
          </a:xfrm>
        </p:grpSpPr>
        <p:sp>
          <p:nvSpPr>
            <p:cNvPr id="11" name="Freeform 11"/>
            <p:cNvSpPr/>
            <p:nvPr/>
          </p:nvSpPr>
          <p:spPr>
            <a:xfrm>
              <a:off x="0" y="0"/>
              <a:ext cx="2443781" cy="818077"/>
            </a:xfrm>
            <a:custGeom>
              <a:avLst/>
              <a:gdLst/>
              <a:ahLst/>
              <a:cxnLst/>
              <a:rect l="l" t="t" r="r" b="b"/>
              <a:pathLst>
                <a:path w="2443781" h="818077">
                  <a:moveTo>
                    <a:pt x="35196" y="0"/>
                  </a:moveTo>
                  <a:lnTo>
                    <a:pt x="2408585" y="0"/>
                  </a:lnTo>
                  <a:cubicBezTo>
                    <a:pt x="2428024" y="0"/>
                    <a:pt x="2443781" y="15758"/>
                    <a:pt x="2443781" y="35196"/>
                  </a:cubicBezTo>
                  <a:lnTo>
                    <a:pt x="2443781" y="782881"/>
                  </a:lnTo>
                  <a:cubicBezTo>
                    <a:pt x="2443781" y="802319"/>
                    <a:pt x="2428024" y="818077"/>
                    <a:pt x="2408585" y="818077"/>
                  </a:cubicBezTo>
                  <a:lnTo>
                    <a:pt x="35196" y="818077"/>
                  </a:lnTo>
                  <a:cubicBezTo>
                    <a:pt x="15758" y="818077"/>
                    <a:pt x="0" y="802319"/>
                    <a:pt x="0" y="782881"/>
                  </a:cubicBezTo>
                  <a:lnTo>
                    <a:pt x="0" y="35196"/>
                  </a:lnTo>
                  <a:cubicBezTo>
                    <a:pt x="0" y="15758"/>
                    <a:pt x="15758" y="0"/>
                    <a:pt x="35196" y="0"/>
                  </a:cubicBezTo>
                  <a:close/>
                </a:path>
              </a:pathLst>
            </a:custGeom>
            <a:solidFill>
              <a:srgbClr val="FFFFFF"/>
            </a:solidFill>
            <a:ln w="190500">
              <a:solidFill>
                <a:srgbClr val="082A44"/>
              </a:solidFill>
            </a:ln>
          </p:spPr>
          <p:txBody>
            <a:bodyPr/>
            <a:lstStyle/>
            <a:p>
              <a:endParaRPr lang="en-US"/>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4936545" y="7839947"/>
            <a:ext cx="5703057" cy="2327501"/>
          </a:xfrm>
          <a:custGeom>
            <a:avLst/>
            <a:gdLst/>
            <a:ahLst/>
            <a:cxnLst/>
            <a:rect l="l" t="t" r="r" b="b"/>
            <a:pathLst>
              <a:path w="5703057" h="2327501">
                <a:moveTo>
                  <a:pt x="0" y="0"/>
                </a:moveTo>
                <a:lnTo>
                  <a:pt x="5703057" y="0"/>
                </a:lnTo>
                <a:lnTo>
                  <a:pt x="5703057" y="2327500"/>
                </a:lnTo>
                <a:lnTo>
                  <a:pt x="0" y="2327500"/>
                </a:lnTo>
                <a:lnTo>
                  <a:pt x="0" y="0"/>
                </a:lnTo>
                <a:close/>
              </a:path>
            </a:pathLst>
          </a:custGeom>
          <a:blipFill>
            <a:blip r:embed="rId4"/>
            <a:stretch>
              <a:fillRect/>
            </a:stretch>
          </a:blipFill>
        </p:spPr>
        <p:txBody>
          <a:bodyPr/>
          <a:lstStyle/>
          <a:p>
            <a:endParaRPr lang="en-US"/>
          </a:p>
        </p:txBody>
      </p:sp>
      <p:sp>
        <p:nvSpPr>
          <p:cNvPr id="14" name="Freeform 14"/>
          <p:cNvSpPr/>
          <p:nvPr/>
        </p:nvSpPr>
        <p:spPr>
          <a:xfrm>
            <a:off x="7132341" y="427819"/>
            <a:ext cx="7785236" cy="5944416"/>
          </a:xfrm>
          <a:custGeom>
            <a:avLst/>
            <a:gdLst/>
            <a:ahLst/>
            <a:cxnLst/>
            <a:rect l="l" t="t" r="r" b="b"/>
            <a:pathLst>
              <a:path w="7785236" h="5944416">
                <a:moveTo>
                  <a:pt x="0" y="0"/>
                </a:moveTo>
                <a:lnTo>
                  <a:pt x="7785236" y="0"/>
                </a:lnTo>
                <a:lnTo>
                  <a:pt x="7785236" y="5944416"/>
                </a:lnTo>
                <a:lnTo>
                  <a:pt x="0" y="5944416"/>
                </a:lnTo>
                <a:lnTo>
                  <a:pt x="0" y="0"/>
                </a:lnTo>
                <a:close/>
              </a:path>
            </a:pathLst>
          </a:custGeom>
          <a:blipFill>
            <a:blip r:embed="rId5"/>
            <a:stretch>
              <a:fillRect t="-9619"/>
            </a:stretch>
          </a:blipFill>
        </p:spPr>
        <p:txBody>
          <a:bodyPr/>
          <a:lstStyle/>
          <a:p>
            <a:endParaRPr lang="en-US"/>
          </a:p>
        </p:txBody>
      </p:sp>
      <p:sp>
        <p:nvSpPr>
          <p:cNvPr id="15" name="TextBox 15"/>
          <p:cNvSpPr txBox="1"/>
          <p:nvPr/>
        </p:nvSpPr>
        <p:spPr>
          <a:xfrm>
            <a:off x="615878" y="363912"/>
            <a:ext cx="5935363" cy="3750945"/>
          </a:xfrm>
          <a:prstGeom prst="rect">
            <a:avLst/>
          </a:prstGeom>
        </p:spPr>
        <p:txBody>
          <a:bodyPr lIns="0" tIns="0" rIns="0" bIns="0" rtlCol="0" anchor="t">
            <a:spAutoFit/>
          </a:bodyPr>
          <a:lstStyle/>
          <a:p>
            <a:pPr>
              <a:lnSpc>
                <a:spcPts val="4950"/>
              </a:lnSpc>
            </a:pPr>
            <a:r>
              <a:rPr lang="en-US" sz="3300">
                <a:solidFill>
                  <a:srgbClr val="000000"/>
                </a:solidFill>
                <a:latin typeface="Cambria Bold"/>
              </a:rPr>
              <a:t>RULE 7: </a:t>
            </a:r>
          </a:p>
          <a:p>
            <a:pPr>
              <a:lnSpc>
                <a:spcPts val="4950"/>
              </a:lnSpc>
            </a:pPr>
            <a:r>
              <a:rPr lang="en-US" sz="3300">
                <a:solidFill>
                  <a:srgbClr val="000000"/>
                </a:solidFill>
                <a:latin typeface="Cambria"/>
              </a:rPr>
              <a:t>The leftmost cell/cells can be grouped with the rightmost cell/cells and the topmost cell/cells can be grouped with the bottommost cell/cells.</a:t>
            </a:r>
          </a:p>
        </p:txBody>
      </p:sp>
      <p:sp>
        <p:nvSpPr>
          <p:cNvPr id="16" name="TextBox 16"/>
          <p:cNvSpPr txBox="1"/>
          <p:nvPr/>
        </p:nvSpPr>
        <p:spPr>
          <a:xfrm>
            <a:off x="11901198" y="5346302"/>
            <a:ext cx="6032758" cy="2493645"/>
          </a:xfrm>
          <a:prstGeom prst="rect">
            <a:avLst/>
          </a:prstGeom>
        </p:spPr>
        <p:txBody>
          <a:bodyPr lIns="0" tIns="0" rIns="0" bIns="0" rtlCol="0" anchor="t">
            <a:spAutoFit/>
          </a:bodyPr>
          <a:lstStyle/>
          <a:p>
            <a:pPr>
              <a:lnSpc>
                <a:spcPts val="4950"/>
              </a:lnSpc>
            </a:pPr>
            <a:r>
              <a:rPr lang="en-US" sz="3300">
                <a:solidFill>
                  <a:srgbClr val="000000"/>
                </a:solidFill>
                <a:latin typeface="Cambria Bold"/>
              </a:rPr>
              <a:t>RULE 6:</a:t>
            </a:r>
          </a:p>
          <a:p>
            <a:pPr>
              <a:lnSpc>
                <a:spcPts val="4950"/>
              </a:lnSpc>
            </a:pPr>
            <a:r>
              <a:rPr lang="en-US" sz="3300">
                <a:solidFill>
                  <a:srgbClr val="000000"/>
                </a:solidFill>
                <a:latin typeface="Cambria"/>
              </a:rPr>
              <a:t>Groups may overlap but there should be as few groups as possible.</a:t>
            </a:r>
          </a:p>
        </p:txBody>
      </p:sp>
      <p:sp>
        <p:nvSpPr>
          <p:cNvPr id="17" name="TextBox 17"/>
          <p:cNvSpPr txBox="1"/>
          <p:nvPr/>
        </p:nvSpPr>
        <p:spPr>
          <a:xfrm>
            <a:off x="522224" y="6724147"/>
            <a:ext cx="10503490" cy="1864995"/>
          </a:xfrm>
          <a:prstGeom prst="rect">
            <a:avLst/>
          </a:prstGeom>
        </p:spPr>
        <p:txBody>
          <a:bodyPr lIns="0" tIns="0" rIns="0" bIns="0" rtlCol="0" anchor="t">
            <a:spAutoFit/>
          </a:bodyPr>
          <a:lstStyle/>
          <a:p>
            <a:pPr>
              <a:lnSpc>
                <a:spcPts val="4950"/>
              </a:lnSpc>
            </a:pPr>
            <a:r>
              <a:rPr lang="en-US" sz="3300" dirty="0">
                <a:solidFill>
                  <a:srgbClr val="000000"/>
                </a:solidFill>
                <a:latin typeface="Cambria Bold"/>
              </a:rPr>
              <a:t>RULE 5: </a:t>
            </a:r>
          </a:p>
          <a:p>
            <a:pPr>
              <a:lnSpc>
                <a:spcPts val="4950"/>
              </a:lnSpc>
            </a:pPr>
            <a:r>
              <a:rPr lang="en-US" sz="3300" dirty="0">
                <a:solidFill>
                  <a:srgbClr val="000000"/>
                </a:solidFill>
                <a:latin typeface="Cambria"/>
              </a:rPr>
              <a:t>If 1 of any cell cannot be grouped with any other cell, it will act as a group itself.</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15440" y="603758"/>
            <a:ext cx="16243860" cy="9079484"/>
            <a:chOff x="0" y="0"/>
            <a:chExt cx="3538556" cy="1977871"/>
          </a:xfrm>
        </p:grpSpPr>
        <p:sp>
          <p:nvSpPr>
            <p:cNvPr id="3" name="Freeform 3"/>
            <p:cNvSpPr/>
            <p:nvPr/>
          </p:nvSpPr>
          <p:spPr>
            <a:xfrm>
              <a:off x="0" y="0"/>
              <a:ext cx="3538556" cy="1977871"/>
            </a:xfrm>
            <a:custGeom>
              <a:avLst/>
              <a:gdLst/>
              <a:ahLst/>
              <a:cxnLst/>
              <a:rect l="l" t="t" r="r" b="b"/>
              <a:pathLst>
                <a:path w="3538556" h="1977871">
                  <a:moveTo>
                    <a:pt x="24307" y="0"/>
                  </a:moveTo>
                  <a:lnTo>
                    <a:pt x="3514249" y="0"/>
                  </a:lnTo>
                  <a:cubicBezTo>
                    <a:pt x="3520696" y="0"/>
                    <a:pt x="3526878" y="2561"/>
                    <a:pt x="3531436" y="7119"/>
                  </a:cubicBezTo>
                  <a:cubicBezTo>
                    <a:pt x="3535995" y="11678"/>
                    <a:pt x="3538556" y="17860"/>
                    <a:pt x="3538556" y="24307"/>
                  </a:cubicBezTo>
                  <a:lnTo>
                    <a:pt x="3538556" y="1953564"/>
                  </a:lnTo>
                  <a:cubicBezTo>
                    <a:pt x="3538556" y="1966988"/>
                    <a:pt x="3527673" y="1977871"/>
                    <a:pt x="3514249" y="1977871"/>
                  </a:cubicBezTo>
                  <a:lnTo>
                    <a:pt x="24307" y="1977871"/>
                  </a:lnTo>
                  <a:cubicBezTo>
                    <a:pt x="17860" y="1977871"/>
                    <a:pt x="11678" y="1975310"/>
                    <a:pt x="7119" y="1970752"/>
                  </a:cubicBezTo>
                  <a:cubicBezTo>
                    <a:pt x="2561" y="1966193"/>
                    <a:pt x="0" y="1960011"/>
                    <a:pt x="0" y="1953564"/>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792906" y="699874"/>
            <a:ext cx="14958964" cy="1137285"/>
          </a:xfrm>
          <a:prstGeom prst="rect">
            <a:avLst/>
          </a:prstGeom>
        </p:spPr>
        <p:txBody>
          <a:bodyPr lIns="0" tIns="0" rIns="0" bIns="0" rtlCol="0" anchor="t">
            <a:spAutoFit/>
          </a:bodyPr>
          <a:lstStyle/>
          <a:p>
            <a:pPr>
              <a:lnSpc>
                <a:spcPts val="9240"/>
              </a:lnSpc>
              <a:spcBef>
                <a:spcPct val="0"/>
              </a:spcBef>
            </a:pPr>
            <a:r>
              <a:rPr lang="en-US" sz="6600">
                <a:solidFill>
                  <a:srgbClr val="000000"/>
                </a:solidFill>
                <a:latin typeface="Norwester"/>
              </a:rPr>
              <a:t>EXAMPLE</a:t>
            </a:r>
          </a:p>
        </p:txBody>
      </p:sp>
      <p:sp>
        <p:nvSpPr>
          <p:cNvPr id="6" name="AutoShape 6"/>
          <p:cNvSpPr/>
          <p:nvPr/>
        </p:nvSpPr>
        <p:spPr>
          <a:xfrm flipV="1">
            <a:off x="1793326" y="1783232"/>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7" name="Freeform 7"/>
          <p:cNvSpPr/>
          <p:nvPr/>
        </p:nvSpPr>
        <p:spPr>
          <a:xfrm>
            <a:off x="1792906" y="5010384"/>
            <a:ext cx="14284029" cy="3430968"/>
          </a:xfrm>
          <a:custGeom>
            <a:avLst/>
            <a:gdLst/>
            <a:ahLst/>
            <a:cxnLst/>
            <a:rect l="l" t="t" r="r" b="b"/>
            <a:pathLst>
              <a:path w="14284029" h="3430968">
                <a:moveTo>
                  <a:pt x="0" y="0"/>
                </a:moveTo>
                <a:lnTo>
                  <a:pt x="14284028" y="0"/>
                </a:lnTo>
                <a:lnTo>
                  <a:pt x="14284028" y="3430968"/>
                </a:lnTo>
                <a:lnTo>
                  <a:pt x="0" y="3430968"/>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1792906" y="2112879"/>
            <a:ext cx="13727205" cy="2897505"/>
          </a:xfrm>
          <a:prstGeom prst="rect">
            <a:avLst/>
          </a:prstGeom>
        </p:spPr>
        <p:txBody>
          <a:bodyPr lIns="0" tIns="0" rIns="0" bIns="0" rtlCol="0" anchor="t">
            <a:spAutoFit/>
          </a:bodyPr>
          <a:lstStyle/>
          <a:p>
            <a:pPr>
              <a:lnSpc>
                <a:spcPts val="4620"/>
              </a:lnSpc>
            </a:pPr>
            <a:r>
              <a:rPr lang="en-US" sz="3300">
                <a:solidFill>
                  <a:srgbClr val="000000"/>
                </a:solidFill>
                <a:latin typeface="Cambria"/>
              </a:rPr>
              <a:t>Minimize the following Boolean expression by using K-map. </a:t>
            </a:r>
          </a:p>
          <a:p>
            <a:pPr algn="ctr">
              <a:lnSpc>
                <a:spcPts val="4620"/>
              </a:lnSpc>
            </a:pPr>
            <a:r>
              <a:rPr lang="en-US" sz="3300">
                <a:solidFill>
                  <a:srgbClr val="000000"/>
                </a:solidFill>
                <a:latin typeface="Cambria"/>
              </a:rPr>
              <a:t>F(A,B,C)=ABC+ABC’+AB’C</a:t>
            </a:r>
          </a:p>
          <a:p>
            <a:pPr>
              <a:lnSpc>
                <a:spcPts val="4620"/>
              </a:lnSpc>
            </a:pPr>
            <a:r>
              <a:rPr lang="en-US" sz="3300" u="sng">
                <a:solidFill>
                  <a:srgbClr val="000000"/>
                </a:solidFill>
                <a:latin typeface="Cambria"/>
              </a:rPr>
              <a:t>Solution:</a:t>
            </a:r>
          </a:p>
          <a:p>
            <a:pPr>
              <a:lnSpc>
                <a:spcPts val="4620"/>
              </a:lnSpc>
            </a:pPr>
            <a:r>
              <a:rPr lang="en-US" sz="3300">
                <a:solidFill>
                  <a:srgbClr val="000000"/>
                </a:solidFill>
                <a:latin typeface="Cambria"/>
              </a:rPr>
              <a:t>First, we need to SOP (Sum of Product) for the Boolean expression given:</a:t>
            </a:r>
          </a:p>
          <a:p>
            <a:pPr algn="ctr">
              <a:lnSpc>
                <a:spcPts val="4620"/>
              </a:lnSpc>
            </a:pPr>
            <a:r>
              <a:rPr lang="en-US" sz="3300">
                <a:solidFill>
                  <a:srgbClr val="000000"/>
                </a:solidFill>
                <a:latin typeface="Cambria"/>
              </a:rPr>
              <a:t>F(A,B,C)= ABC + ABC’ + AB’C</a:t>
            </a:r>
          </a:p>
        </p:txBody>
      </p:sp>
      <p:sp>
        <p:nvSpPr>
          <p:cNvPr id="9" name="TextBox 9"/>
          <p:cNvSpPr txBox="1"/>
          <p:nvPr/>
        </p:nvSpPr>
        <p:spPr>
          <a:xfrm>
            <a:off x="2408785" y="8508555"/>
            <a:ext cx="13727205" cy="573405"/>
          </a:xfrm>
          <a:prstGeom prst="rect">
            <a:avLst/>
          </a:prstGeom>
        </p:spPr>
        <p:txBody>
          <a:bodyPr lIns="0" tIns="0" rIns="0" bIns="0" rtlCol="0" anchor="t">
            <a:spAutoFit/>
          </a:bodyPr>
          <a:lstStyle/>
          <a:p>
            <a:pPr algn="ctr">
              <a:lnSpc>
                <a:spcPts val="4620"/>
              </a:lnSpc>
            </a:pPr>
            <a:r>
              <a:rPr lang="en-US" sz="3300">
                <a:solidFill>
                  <a:srgbClr val="000000"/>
                </a:solidFill>
                <a:latin typeface="Cambria Bold"/>
              </a:rPr>
              <a:t>*OTHER THAN THAT, WE PUT 0 IN THE TABLE.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444789"/>
            <a:ext cx="16243860" cy="7397422"/>
            <a:chOff x="0" y="0"/>
            <a:chExt cx="3538556" cy="1611451"/>
          </a:xfrm>
        </p:grpSpPr>
        <p:sp>
          <p:nvSpPr>
            <p:cNvPr id="3" name="Freeform 3"/>
            <p:cNvSpPr/>
            <p:nvPr/>
          </p:nvSpPr>
          <p:spPr>
            <a:xfrm>
              <a:off x="0" y="0"/>
              <a:ext cx="3538556" cy="1611451"/>
            </a:xfrm>
            <a:custGeom>
              <a:avLst/>
              <a:gdLst/>
              <a:ahLst/>
              <a:cxnLst/>
              <a:rect l="l" t="t" r="r" b="b"/>
              <a:pathLst>
                <a:path w="3538556" h="1611451">
                  <a:moveTo>
                    <a:pt x="24307" y="0"/>
                  </a:moveTo>
                  <a:lnTo>
                    <a:pt x="3514249" y="0"/>
                  </a:lnTo>
                  <a:cubicBezTo>
                    <a:pt x="3520696" y="0"/>
                    <a:pt x="3526878" y="2561"/>
                    <a:pt x="3531436" y="7119"/>
                  </a:cubicBezTo>
                  <a:cubicBezTo>
                    <a:pt x="3535995" y="11678"/>
                    <a:pt x="3538556" y="17860"/>
                    <a:pt x="3538556" y="24307"/>
                  </a:cubicBezTo>
                  <a:lnTo>
                    <a:pt x="3538556" y="1587144"/>
                  </a:lnTo>
                  <a:cubicBezTo>
                    <a:pt x="3538556" y="1600569"/>
                    <a:pt x="3527673" y="1611451"/>
                    <a:pt x="3514249" y="1611451"/>
                  </a:cubicBezTo>
                  <a:lnTo>
                    <a:pt x="24307" y="1611451"/>
                  </a:lnTo>
                  <a:cubicBezTo>
                    <a:pt x="17860" y="1611451"/>
                    <a:pt x="11678" y="1608890"/>
                    <a:pt x="7119" y="1604332"/>
                  </a:cubicBezTo>
                  <a:cubicBezTo>
                    <a:pt x="2561" y="1599773"/>
                    <a:pt x="0" y="1593591"/>
                    <a:pt x="0" y="1587144"/>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370249" y="1779865"/>
            <a:ext cx="11830796" cy="5152311"/>
          </a:xfrm>
          <a:custGeom>
            <a:avLst/>
            <a:gdLst/>
            <a:ahLst/>
            <a:cxnLst/>
            <a:rect l="l" t="t" r="r" b="b"/>
            <a:pathLst>
              <a:path w="11830796" h="5152311">
                <a:moveTo>
                  <a:pt x="0" y="0"/>
                </a:moveTo>
                <a:lnTo>
                  <a:pt x="11830796" y="0"/>
                </a:lnTo>
                <a:lnTo>
                  <a:pt x="11830796" y="5152311"/>
                </a:lnTo>
                <a:lnTo>
                  <a:pt x="0" y="5152311"/>
                </a:lnTo>
                <a:lnTo>
                  <a:pt x="0" y="0"/>
                </a:lnTo>
                <a:close/>
              </a:path>
            </a:pathLst>
          </a:custGeom>
          <a:blipFill>
            <a:blip r:embed="rId2"/>
            <a:stretch>
              <a:fillRect l="-3442" t="-4123" r="-4938"/>
            </a:stretch>
          </a:blipFill>
        </p:spPr>
        <p:txBody>
          <a:bodyPr/>
          <a:lstStyle/>
          <a:p>
            <a:endParaRPr lang="en-US"/>
          </a:p>
        </p:txBody>
      </p:sp>
      <p:sp>
        <p:nvSpPr>
          <p:cNvPr id="6" name="TextBox 6"/>
          <p:cNvSpPr txBox="1"/>
          <p:nvPr/>
        </p:nvSpPr>
        <p:spPr>
          <a:xfrm>
            <a:off x="1806165" y="7221037"/>
            <a:ext cx="13727205" cy="1154430"/>
          </a:xfrm>
          <a:prstGeom prst="rect">
            <a:avLst/>
          </a:prstGeom>
        </p:spPr>
        <p:txBody>
          <a:bodyPr lIns="0" tIns="0" rIns="0" bIns="0" rtlCol="0" anchor="t">
            <a:spAutoFit/>
          </a:bodyPr>
          <a:lstStyle/>
          <a:p>
            <a:pPr>
              <a:lnSpc>
                <a:spcPts val="4620"/>
              </a:lnSpc>
            </a:pPr>
            <a:r>
              <a:rPr lang="en-US" sz="3300">
                <a:solidFill>
                  <a:srgbClr val="000000"/>
                </a:solidFill>
                <a:latin typeface="Cambria"/>
              </a:rPr>
              <a:t>Therefore; F(A,B,C) = </a:t>
            </a:r>
            <a:r>
              <a:rPr lang="en-US" sz="3300">
                <a:solidFill>
                  <a:srgbClr val="FF3131"/>
                </a:solidFill>
                <a:latin typeface="Cambria"/>
              </a:rPr>
              <a:t>AC</a:t>
            </a:r>
            <a:r>
              <a:rPr lang="en-US" sz="3300">
                <a:solidFill>
                  <a:srgbClr val="000000"/>
                </a:solidFill>
                <a:latin typeface="Cambria"/>
              </a:rPr>
              <a:t>          +       </a:t>
            </a:r>
            <a:r>
              <a:rPr lang="en-US" sz="3300">
                <a:solidFill>
                  <a:srgbClr val="38B6FF"/>
                </a:solidFill>
                <a:latin typeface="Cambria"/>
              </a:rPr>
              <a:t>AB</a:t>
            </a:r>
            <a:r>
              <a:rPr lang="en-US" sz="3300">
                <a:solidFill>
                  <a:srgbClr val="000000"/>
                </a:solidFill>
                <a:latin typeface="Cambria"/>
              </a:rPr>
              <a:t> </a:t>
            </a:r>
          </a:p>
          <a:p>
            <a:pPr algn="l">
              <a:lnSpc>
                <a:spcPts val="4620"/>
              </a:lnSpc>
            </a:pPr>
            <a:r>
              <a:rPr lang="en-US" sz="3300">
                <a:solidFill>
                  <a:srgbClr val="000000"/>
                </a:solidFill>
                <a:latin typeface="Cambria"/>
              </a:rPr>
              <a:t>                       </a:t>
            </a:r>
            <a:r>
              <a:rPr lang="en-US" sz="3300">
                <a:solidFill>
                  <a:srgbClr val="000000"/>
                </a:solidFill>
                <a:latin typeface="Cambria Bold"/>
              </a:rPr>
              <a:t>            </a:t>
            </a:r>
            <a:r>
              <a:rPr lang="en-US" sz="3300">
                <a:solidFill>
                  <a:srgbClr val="FF3131"/>
                </a:solidFill>
                <a:latin typeface="Cambria Bold"/>
              </a:rPr>
              <a:t>Red circle</a:t>
            </a:r>
            <a:r>
              <a:rPr lang="en-US" sz="3300">
                <a:solidFill>
                  <a:srgbClr val="000000"/>
                </a:solidFill>
                <a:latin typeface="Cambria Bold"/>
              </a:rPr>
              <a:t>   </a:t>
            </a:r>
            <a:r>
              <a:rPr lang="en-US" sz="3300">
                <a:solidFill>
                  <a:srgbClr val="38B6FF"/>
                </a:solidFill>
                <a:latin typeface="Cambria Bold"/>
              </a:rPr>
              <a:t>Blue circle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773648"/>
            <a:ext cx="16243860" cy="8484652"/>
            <a:chOff x="0" y="0"/>
            <a:chExt cx="3538556" cy="1848293"/>
          </a:xfrm>
        </p:grpSpPr>
        <p:sp>
          <p:nvSpPr>
            <p:cNvPr id="3" name="Freeform 3"/>
            <p:cNvSpPr/>
            <p:nvPr/>
          </p:nvSpPr>
          <p:spPr>
            <a:xfrm>
              <a:off x="0" y="0"/>
              <a:ext cx="3538556" cy="1848293"/>
            </a:xfrm>
            <a:custGeom>
              <a:avLst/>
              <a:gdLst/>
              <a:ahLst/>
              <a:cxnLst/>
              <a:rect l="l" t="t" r="r" b="b"/>
              <a:pathLst>
                <a:path w="3538556" h="1848293">
                  <a:moveTo>
                    <a:pt x="24307" y="0"/>
                  </a:moveTo>
                  <a:lnTo>
                    <a:pt x="3514249" y="0"/>
                  </a:lnTo>
                  <a:cubicBezTo>
                    <a:pt x="3520696" y="0"/>
                    <a:pt x="3526878" y="2561"/>
                    <a:pt x="3531436" y="7119"/>
                  </a:cubicBezTo>
                  <a:cubicBezTo>
                    <a:pt x="3535995" y="11678"/>
                    <a:pt x="3538556" y="17860"/>
                    <a:pt x="3538556" y="24307"/>
                  </a:cubicBezTo>
                  <a:lnTo>
                    <a:pt x="3538556" y="1823986"/>
                  </a:lnTo>
                  <a:cubicBezTo>
                    <a:pt x="3538556" y="1837411"/>
                    <a:pt x="3527673" y="1848293"/>
                    <a:pt x="3514249" y="1848293"/>
                  </a:cubicBezTo>
                  <a:lnTo>
                    <a:pt x="24307" y="1848293"/>
                  </a:lnTo>
                  <a:cubicBezTo>
                    <a:pt x="17860" y="1848293"/>
                    <a:pt x="11678" y="1845732"/>
                    <a:pt x="7119" y="1841174"/>
                  </a:cubicBezTo>
                  <a:cubicBezTo>
                    <a:pt x="2561" y="1836615"/>
                    <a:pt x="0" y="1830433"/>
                    <a:pt x="0" y="1823986"/>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909530" y="842277"/>
            <a:ext cx="10468940" cy="8156895"/>
          </a:xfrm>
          <a:custGeom>
            <a:avLst/>
            <a:gdLst/>
            <a:ahLst/>
            <a:cxnLst/>
            <a:rect l="l" t="t" r="r" b="b"/>
            <a:pathLst>
              <a:path w="10468940" h="8156895">
                <a:moveTo>
                  <a:pt x="0" y="0"/>
                </a:moveTo>
                <a:lnTo>
                  <a:pt x="10468940" y="0"/>
                </a:lnTo>
                <a:lnTo>
                  <a:pt x="10468940" y="8156895"/>
                </a:lnTo>
                <a:lnTo>
                  <a:pt x="0" y="8156895"/>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58239" y="-1390546"/>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solidFill>
              <a:srgbClr val="FFFFFF"/>
            </a:solidFill>
            <a:ln w="2286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V="1">
            <a:off x="1963279" y="2094546"/>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6" name="Freeform 6"/>
          <p:cNvSpPr/>
          <p:nvPr/>
        </p:nvSpPr>
        <p:spPr>
          <a:xfrm>
            <a:off x="1962860" y="3498725"/>
            <a:ext cx="6097995" cy="5217174"/>
          </a:xfrm>
          <a:custGeom>
            <a:avLst/>
            <a:gdLst/>
            <a:ahLst/>
            <a:cxnLst/>
            <a:rect l="l" t="t" r="r" b="b"/>
            <a:pathLst>
              <a:path w="6097995" h="5217174">
                <a:moveTo>
                  <a:pt x="0" y="0"/>
                </a:moveTo>
                <a:lnTo>
                  <a:pt x="6097995" y="0"/>
                </a:lnTo>
                <a:lnTo>
                  <a:pt x="6097995" y="5217174"/>
                </a:lnTo>
                <a:lnTo>
                  <a:pt x="0" y="5217174"/>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1962860" y="2344295"/>
            <a:ext cx="9516485" cy="7545705"/>
          </a:xfrm>
          <a:prstGeom prst="rect">
            <a:avLst/>
          </a:prstGeom>
        </p:spPr>
        <p:txBody>
          <a:bodyPr lIns="0" tIns="0" rIns="0" bIns="0" rtlCol="0" anchor="t">
            <a:spAutoFit/>
          </a:bodyPr>
          <a:lstStyle/>
          <a:p>
            <a:pPr marL="413385" indent="-514350">
              <a:lnSpc>
                <a:spcPts val="4620"/>
              </a:lnSpc>
              <a:buFont typeface="+mj-lt"/>
              <a:buAutoNum type="arabicPeriod"/>
            </a:pPr>
            <a:r>
              <a:rPr lang="en-US" sz="3300" dirty="0">
                <a:solidFill>
                  <a:srgbClr val="000000"/>
                </a:solidFill>
                <a:latin typeface="Cambria"/>
              </a:rPr>
              <a:t>Here is a truth table for a specific three input logic circuit.</a:t>
            </a:r>
          </a:p>
          <a:p>
            <a:pPr>
              <a:lnSpc>
                <a:spcPts val="4620"/>
              </a:lnSpc>
            </a:pPr>
            <a:endParaRPr lang="en-US" sz="3300" dirty="0">
              <a:solidFill>
                <a:srgbClr val="000000"/>
              </a:solidFill>
              <a:latin typeface="Cambria"/>
            </a:endParaRPr>
          </a:p>
          <a:p>
            <a:pPr>
              <a:lnSpc>
                <a:spcPts val="4620"/>
              </a:lnSpc>
            </a:pPr>
            <a:endParaRPr lang="en-US" sz="3300" dirty="0">
              <a:solidFill>
                <a:srgbClr val="000000"/>
              </a:solidFill>
              <a:latin typeface="Cambria"/>
            </a:endParaRPr>
          </a:p>
          <a:p>
            <a:pPr>
              <a:lnSpc>
                <a:spcPts val="4620"/>
              </a:lnSpc>
            </a:pPr>
            <a:endParaRPr lang="en-US" sz="3300" dirty="0">
              <a:solidFill>
                <a:srgbClr val="000000"/>
              </a:solidFill>
              <a:latin typeface="Cambria"/>
            </a:endParaRPr>
          </a:p>
          <a:p>
            <a:pPr>
              <a:lnSpc>
                <a:spcPts val="4620"/>
              </a:lnSpc>
            </a:pPr>
            <a:endParaRPr lang="en-US" sz="3300" dirty="0">
              <a:solidFill>
                <a:srgbClr val="000000"/>
              </a:solidFill>
              <a:latin typeface="Cambria"/>
            </a:endParaRPr>
          </a:p>
          <a:p>
            <a:pPr>
              <a:lnSpc>
                <a:spcPts val="4620"/>
              </a:lnSpc>
            </a:pPr>
            <a:endParaRPr lang="en-US" sz="3300" dirty="0">
              <a:solidFill>
                <a:srgbClr val="000000"/>
              </a:solidFill>
              <a:latin typeface="Cambria"/>
            </a:endParaRPr>
          </a:p>
          <a:p>
            <a:pPr>
              <a:lnSpc>
                <a:spcPts val="4620"/>
              </a:lnSpc>
            </a:pPr>
            <a:endParaRPr lang="en-US" sz="3300" dirty="0">
              <a:solidFill>
                <a:srgbClr val="000000"/>
              </a:solidFill>
              <a:latin typeface="Cambria"/>
            </a:endParaRPr>
          </a:p>
          <a:p>
            <a:pPr>
              <a:lnSpc>
                <a:spcPts val="4620"/>
              </a:lnSpc>
            </a:pPr>
            <a:endParaRPr lang="en-US" sz="3300" dirty="0">
              <a:solidFill>
                <a:srgbClr val="000000"/>
              </a:solidFill>
              <a:latin typeface="Cambria"/>
            </a:endParaRPr>
          </a:p>
          <a:p>
            <a:pPr>
              <a:lnSpc>
                <a:spcPts val="4620"/>
              </a:lnSpc>
            </a:pPr>
            <a:endParaRPr lang="en-US" sz="3300" dirty="0">
              <a:solidFill>
                <a:srgbClr val="000000"/>
              </a:solidFill>
              <a:latin typeface="Cambria"/>
            </a:endParaRPr>
          </a:p>
          <a:p>
            <a:pPr>
              <a:lnSpc>
                <a:spcPts val="4620"/>
              </a:lnSpc>
            </a:pPr>
            <a:endParaRPr lang="en-US" sz="3300" dirty="0">
              <a:solidFill>
                <a:srgbClr val="000000"/>
              </a:solidFill>
              <a:latin typeface="Cambria"/>
            </a:endParaRPr>
          </a:p>
          <a:p>
            <a:pPr>
              <a:lnSpc>
                <a:spcPts val="4620"/>
              </a:lnSpc>
            </a:pPr>
            <a:r>
              <a:rPr lang="en-US" sz="3300" dirty="0">
                <a:solidFill>
                  <a:srgbClr val="000000"/>
                </a:solidFill>
                <a:latin typeface="Cambria"/>
              </a:rPr>
              <a:t>Draw a K Map according to the values found in the truth table.</a:t>
            </a:r>
          </a:p>
        </p:txBody>
      </p:sp>
      <p:sp>
        <p:nvSpPr>
          <p:cNvPr id="8" name="TextBox 8"/>
          <p:cNvSpPr txBox="1"/>
          <p:nvPr/>
        </p:nvSpPr>
        <p:spPr>
          <a:xfrm>
            <a:off x="1962860" y="895350"/>
            <a:ext cx="12372703"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Exercise 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58239" y="-1390546"/>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solidFill>
              <a:srgbClr val="FFFFFF"/>
            </a:solidFill>
            <a:ln w="2286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V="1">
            <a:off x="1963279" y="2094546"/>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6" name="TextBox 6"/>
          <p:cNvSpPr txBox="1"/>
          <p:nvPr/>
        </p:nvSpPr>
        <p:spPr>
          <a:xfrm>
            <a:off x="1962860" y="2344295"/>
            <a:ext cx="12243196" cy="6964680"/>
          </a:xfrm>
          <a:prstGeom prst="rect">
            <a:avLst/>
          </a:prstGeom>
        </p:spPr>
        <p:txBody>
          <a:bodyPr lIns="0" tIns="0" rIns="0" bIns="0" rtlCol="0" anchor="t">
            <a:spAutoFit/>
          </a:bodyPr>
          <a:lstStyle/>
          <a:p>
            <a:pPr>
              <a:lnSpc>
                <a:spcPts val="4620"/>
              </a:lnSpc>
            </a:pPr>
            <a:r>
              <a:rPr lang="en-US" sz="3300">
                <a:solidFill>
                  <a:srgbClr val="000000"/>
                </a:solidFill>
                <a:latin typeface="Cambria"/>
              </a:rPr>
              <a:t>2. Use Karnaugh maps to find the minimal form for each expression.</a:t>
            </a:r>
          </a:p>
          <a:p>
            <a:pPr>
              <a:lnSpc>
                <a:spcPts val="4620"/>
              </a:lnSpc>
            </a:pPr>
            <a:r>
              <a:rPr lang="en-US" sz="3300">
                <a:solidFill>
                  <a:srgbClr val="000000"/>
                </a:solidFill>
                <a:latin typeface="Cambria"/>
              </a:rPr>
              <a:t>a) xy + xy’ </a:t>
            </a:r>
          </a:p>
          <a:p>
            <a:pPr>
              <a:lnSpc>
                <a:spcPts val="4620"/>
              </a:lnSpc>
            </a:pPr>
            <a:r>
              <a:rPr lang="en-US" sz="3300">
                <a:solidFill>
                  <a:srgbClr val="000000"/>
                </a:solidFill>
                <a:latin typeface="Cambria"/>
              </a:rPr>
              <a:t>b) xy + x’y + x’y’ </a:t>
            </a:r>
          </a:p>
          <a:p>
            <a:pPr>
              <a:lnSpc>
                <a:spcPts val="4620"/>
              </a:lnSpc>
            </a:pPr>
            <a:r>
              <a:rPr lang="en-US" sz="3300">
                <a:solidFill>
                  <a:srgbClr val="000000"/>
                </a:solidFill>
                <a:latin typeface="Cambria"/>
              </a:rPr>
              <a:t>c) xy’ + x’y’ </a:t>
            </a:r>
          </a:p>
          <a:p>
            <a:pPr>
              <a:lnSpc>
                <a:spcPts val="4620"/>
              </a:lnSpc>
            </a:pPr>
            <a:r>
              <a:rPr lang="en-US" sz="3300">
                <a:solidFill>
                  <a:srgbClr val="000000"/>
                </a:solidFill>
                <a:latin typeface="Cambria"/>
              </a:rPr>
              <a:t>d) xyz’ + xy’z + xy’z’ + x’yz + x’yz’ + x’y’z </a:t>
            </a:r>
          </a:p>
          <a:p>
            <a:pPr>
              <a:lnSpc>
                <a:spcPts val="4620"/>
              </a:lnSpc>
            </a:pPr>
            <a:r>
              <a:rPr lang="en-US" sz="3300">
                <a:solidFill>
                  <a:srgbClr val="000000"/>
                </a:solidFill>
                <a:latin typeface="Cambria"/>
              </a:rPr>
              <a:t>e) xyz + xyz’ + x’yz + x’y’z </a:t>
            </a:r>
          </a:p>
          <a:p>
            <a:pPr>
              <a:lnSpc>
                <a:spcPts val="4620"/>
              </a:lnSpc>
            </a:pPr>
            <a:r>
              <a:rPr lang="en-US" sz="3300">
                <a:solidFill>
                  <a:srgbClr val="000000"/>
                </a:solidFill>
                <a:latin typeface="Cambria"/>
              </a:rPr>
              <a:t>f) xyz + xyz’ + xy’z + xy’z’ + x’y’z</a:t>
            </a:r>
          </a:p>
          <a:p>
            <a:pPr>
              <a:lnSpc>
                <a:spcPts val="4620"/>
              </a:lnSpc>
            </a:pPr>
            <a:endParaRPr lang="en-US" sz="3300">
              <a:solidFill>
                <a:srgbClr val="000000"/>
              </a:solidFill>
              <a:latin typeface="Cambria"/>
            </a:endParaRPr>
          </a:p>
          <a:p>
            <a:pPr>
              <a:lnSpc>
                <a:spcPts val="4620"/>
              </a:lnSpc>
            </a:pPr>
            <a:r>
              <a:rPr lang="en-US" sz="3300">
                <a:solidFill>
                  <a:srgbClr val="000000"/>
                </a:solidFill>
                <a:latin typeface="Cambria"/>
              </a:rPr>
              <a:t>3. Design a minimal AND-OR circuit which yields the following truth </a:t>
            </a:r>
          </a:p>
          <a:p>
            <a:pPr>
              <a:lnSpc>
                <a:spcPts val="4620"/>
              </a:lnSpc>
            </a:pPr>
            <a:r>
              <a:rPr lang="en-US" sz="3300">
                <a:solidFill>
                  <a:srgbClr val="000000"/>
                </a:solidFill>
                <a:latin typeface="Cambria"/>
              </a:rPr>
              <a:t>     table: </a:t>
            </a:r>
          </a:p>
          <a:p>
            <a:pPr algn="ctr">
              <a:lnSpc>
                <a:spcPts val="4620"/>
              </a:lnSpc>
            </a:pPr>
            <a:r>
              <a:rPr lang="en-US" sz="3300">
                <a:solidFill>
                  <a:srgbClr val="000000"/>
                </a:solidFill>
                <a:ea typeface="Cambria"/>
              </a:rPr>
              <a:t>𝑇 = [𝐴 = 00001111, 𝐵 = 00110011,</a:t>
            </a:r>
          </a:p>
          <a:p>
            <a:pPr algn="ctr">
              <a:lnSpc>
                <a:spcPts val="4620"/>
              </a:lnSpc>
            </a:pPr>
            <a:r>
              <a:rPr lang="en-US" sz="3300">
                <a:solidFill>
                  <a:srgbClr val="000000"/>
                </a:solidFill>
                <a:ea typeface="Cambria"/>
              </a:rPr>
              <a:t>𝐶 = 01010101, 𝐿 = 10101001]</a:t>
            </a:r>
          </a:p>
        </p:txBody>
      </p:sp>
      <p:sp>
        <p:nvSpPr>
          <p:cNvPr id="7" name="TextBox 7"/>
          <p:cNvSpPr txBox="1"/>
          <p:nvPr/>
        </p:nvSpPr>
        <p:spPr>
          <a:xfrm>
            <a:off x="1962860" y="895350"/>
            <a:ext cx="12372703"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Exercise E cont...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58239" y="-1390546"/>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solidFill>
              <a:srgbClr val="FFFFFF"/>
            </a:solidFill>
            <a:ln w="2286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flipV="1">
            <a:off x="1963279" y="2094546"/>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6" name="TextBox 6"/>
          <p:cNvSpPr txBox="1"/>
          <p:nvPr/>
        </p:nvSpPr>
        <p:spPr>
          <a:xfrm>
            <a:off x="1962860" y="2344295"/>
            <a:ext cx="12243196" cy="4526280"/>
          </a:xfrm>
          <a:prstGeom prst="rect">
            <a:avLst/>
          </a:prstGeom>
        </p:spPr>
        <p:txBody>
          <a:bodyPr lIns="0" tIns="0" rIns="0" bIns="0" rtlCol="0" anchor="t">
            <a:spAutoFit/>
          </a:bodyPr>
          <a:lstStyle/>
          <a:p>
            <a:pPr>
              <a:lnSpc>
                <a:spcPts val="4620"/>
              </a:lnSpc>
            </a:pPr>
            <a:r>
              <a:rPr lang="en-US" sz="3300">
                <a:solidFill>
                  <a:srgbClr val="000000"/>
                </a:solidFill>
                <a:latin typeface="Cambria"/>
              </a:rPr>
              <a:t>4. Redesign the following circuit so that it becomes a minimal </a:t>
            </a:r>
          </a:p>
          <a:p>
            <a:pPr>
              <a:lnSpc>
                <a:spcPts val="4620"/>
              </a:lnSpc>
            </a:pPr>
            <a:r>
              <a:rPr lang="en-US" sz="3300">
                <a:solidFill>
                  <a:srgbClr val="000000"/>
                </a:solidFill>
                <a:latin typeface="Cambria"/>
              </a:rPr>
              <a:t>    AND-OR circuit </a:t>
            </a:r>
          </a:p>
          <a:p>
            <a:pPr>
              <a:lnSpc>
                <a:spcPts val="4620"/>
              </a:lnSpc>
            </a:pPr>
            <a:r>
              <a:rPr lang="en-US" sz="3300">
                <a:solidFill>
                  <a:srgbClr val="000000"/>
                </a:solidFill>
                <a:latin typeface="Cambria"/>
              </a:rPr>
              <a:t>a)</a:t>
            </a:r>
          </a:p>
          <a:p>
            <a:pPr>
              <a:lnSpc>
                <a:spcPts val="4620"/>
              </a:lnSpc>
            </a:pPr>
            <a:endParaRPr lang="en-US" sz="3300">
              <a:solidFill>
                <a:srgbClr val="000000"/>
              </a:solidFill>
              <a:latin typeface="Cambria"/>
            </a:endParaRPr>
          </a:p>
          <a:p>
            <a:pPr>
              <a:lnSpc>
                <a:spcPts val="4620"/>
              </a:lnSpc>
            </a:pPr>
            <a:endParaRPr lang="en-US" sz="3300">
              <a:solidFill>
                <a:srgbClr val="000000"/>
              </a:solidFill>
              <a:latin typeface="Cambria"/>
            </a:endParaRPr>
          </a:p>
          <a:p>
            <a:pPr>
              <a:lnSpc>
                <a:spcPts val="8250"/>
              </a:lnSpc>
            </a:pPr>
            <a:endParaRPr lang="en-US" sz="3300">
              <a:solidFill>
                <a:srgbClr val="000000"/>
              </a:solidFill>
              <a:latin typeface="Cambria"/>
            </a:endParaRPr>
          </a:p>
          <a:p>
            <a:pPr>
              <a:lnSpc>
                <a:spcPts val="4620"/>
              </a:lnSpc>
            </a:pPr>
            <a:r>
              <a:rPr lang="en-US" sz="3300">
                <a:solidFill>
                  <a:srgbClr val="000000"/>
                </a:solidFill>
                <a:latin typeface="Cambria"/>
              </a:rPr>
              <a:t>b)</a:t>
            </a:r>
          </a:p>
        </p:txBody>
      </p:sp>
      <p:sp>
        <p:nvSpPr>
          <p:cNvPr id="7" name="Freeform 7"/>
          <p:cNvSpPr/>
          <p:nvPr/>
        </p:nvSpPr>
        <p:spPr>
          <a:xfrm>
            <a:off x="2116176" y="3297906"/>
            <a:ext cx="6150562" cy="2695259"/>
          </a:xfrm>
          <a:custGeom>
            <a:avLst/>
            <a:gdLst/>
            <a:ahLst/>
            <a:cxnLst/>
            <a:rect l="l" t="t" r="r" b="b"/>
            <a:pathLst>
              <a:path w="6150562" h="2695259">
                <a:moveTo>
                  <a:pt x="0" y="0"/>
                </a:moveTo>
                <a:lnTo>
                  <a:pt x="6150563" y="0"/>
                </a:lnTo>
                <a:lnTo>
                  <a:pt x="6150563" y="2695259"/>
                </a:lnTo>
                <a:lnTo>
                  <a:pt x="0" y="2695259"/>
                </a:lnTo>
                <a:lnTo>
                  <a:pt x="0" y="0"/>
                </a:lnTo>
                <a:close/>
              </a:path>
            </a:pathLst>
          </a:custGeom>
          <a:blipFill>
            <a:blip r:embed="rId2"/>
            <a:stretch>
              <a:fillRect b="-160938"/>
            </a:stretch>
          </a:blipFill>
        </p:spPr>
        <p:txBody>
          <a:bodyPr/>
          <a:lstStyle/>
          <a:p>
            <a:endParaRPr lang="en-US"/>
          </a:p>
        </p:txBody>
      </p:sp>
      <p:sp>
        <p:nvSpPr>
          <p:cNvPr id="8" name="Freeform 8"/>
          <p:cNvSpPr/>
          <p:nvPr/>
        </p:nvSpPr>
        <p:spPr>
          <a:xfrm>
            <a:off x="1962860" y="6343968"/>
            <a:ext cx="5928536" cy="3389549"/>
          </a:xfrm>
          <a:custGeom>
            <a:avLst/>
            <a:gdLst/>
            <a:ahLst/>
            <a:cxnLst/>
            <a:rect l="l" t="t" r="r" b="b"/>
            <a:pathLst>
              <a:path w="5928536" h="3389549">
                <a:moveTo>
                  <a:pt x="0" y="0"/>
                </a:moveTo>
                <a:lnTo>
                  <a:pt x="5928536" y="0"/>
                </a:lnTo>
                <a:lnTo>
                  <a:pt x="5928536" y="3389549"/>
                </a:lnTo>
                <a:lnTo>
                  <a:pt x="0" y="3389549"/>
                </a:lnTo>
                <a:lnTo>
                  <a:pt x="0" y="0"/>
                </a:lnTo>
                <a:close/>
              </a:path>
            </a:pathLst>
          </a:custGeom>
          <a:blipFill>
            <a:blip r:embed="rId2"/>
            <a:stretch>
              <a:fillRect t="-100000"/>
            </a:stretch>
          </a:blipFill>
        </p:spPr>
        <p:txBody>
          <a:bodyPr/>
          <a:lstStyle/>
          <a:p>
            <a:endParaRPr lang="en-US"/>
          </a:p>
        </p:txBody>
      </p:sp>
      <p:sp>
        <p:nvSpPr>
          <p:cNvPr id="9" name="TextBox 9"/>
          <p:cNvSpPr txBox="1"/>
          <p:nvPr/>
        </p:nvSpPr>
        <p:spPr>
          <a:xfrm>
            <a:off x="1962860" y="895350"/>
            <a:ext cx="12372703"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Exercise D cont...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239" y="-1036427"/>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gradFill rotWithShape="1">
              <a:gsLst>
                <a:gs pos="0">
                  <a:srgbClr val="5DE0E6">
                    <a:alpha val="100000"/>
                  </a:srgbClr>
                </a:gs>
                <a:gs pos="100000">
                  <a:srgbClr val="004AAD">
                    <a:alpha val="100000"/>
                  </a:srgbClr>
                </a:gs>
              </a:gsLst>
              <a:lin ang="0"/>
            </a:gradFill>
            <a:ln w="228600">
              <a:solidFill>
                <a:srgbClr val="082A44"/>
              </a:solidFill>
            </a:ln>
          </p:spPr>
          <p:txBody>
            <a:bodyPr/>
            <a:lstStyle/>
            <a:p>
              <a:endParaRPr lang="en-US"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494646" y="0"/>
            <a:ext cx="11125200" cy="1054135"/>
          </a:xfrm>
          <a:prstGeom prst="rect">
            <a:avLst/>
          </a:prstGeom>
        </p:spPr>
        <p:txBody>
          <a:bodyPr wrap="square" lIns="0" tIns="0" rIns="0" bIns="0" rtlCol="0" anchor="t">
            <a:spAutoFit/>
          </a:bodyPr>
          <a:lstStyle/>
          <a:p>
            <a:pPr>
              <a:lnSpc>
                <a:spcPts val="9240"/>
              </a:lnSpc>
              <a:spcBef>
                <a:spcPct val="0"/>
              </a:spcBef>
            </a:pPr>
            <a:r>
              <a:rPr lang="en-US" sz="6600" dirty="0">
                <a:solidFill>
                  <a:srgbClr val="000000"/>
                </a:solidFill>
                <a:latin typeface="Norwester"/>
              </a:rPr>
              <a:t>Additional notes of k-maps</a:t>
            </a:r>
          </a:p>
        </p:txBody>
      </p:sp>
      <p:grpSp>
        <p:nvGrpSpPr>
          <p:cNvPr id="8" name="Group 2">
            <a:extLst>
              <a:ext uri="{FF2B5EF4-FFF2-40B4-BE49-F238E27FC236}">
                <a16:creationId xmlns:a16="http://schemas.microsoft.com/office/drawing/2014/main" id="{BFFD790A-025E-4C04-BCD4-AA98188B674D}"/>
              </a:ext>
            </a:extLst>
          </p:cNvPr>
          <p:cNvGrpSpPr/>
          <p:nvPr/>
        </p:nvGrpSpPr>
        <p:grpSpPr>
          <a:xfrm>
            <a:off x="0" y="1455866"/>
            <a:ext cx="14446486" cy="9021634"/>
            <a:chOff x="0" y="0"/>
            <a:chExt cx="3535667" cy="817246"/>
          </a:xfrm>
        </p:grpSpPr>
        <p:sp>
          <p:nvSpPr>
            <p:cNvPr id="9" name="Freeform 3">
              <a:extLst>
                <a:ext uri="{FF2B5EF4-FFF2-40B4-BE49-F238E27FC236}">
                  <a16:creationId xmlns:a16="http://schemas.microsoft.com/office/drawing/2014/main" id="{90452163-AEBC-4029-B2AB-FAB97EDE2BC7}"/>
                </a:ext>
              </a:extLst>
            </p:cNvPr>
            <p:cNvSpPr/>
            <p:nvPr/>
          </p:nvSpPr>
          <p:spPr>
            <a:xfrm>
              <a:off x="0" y="0"/>
              <a:ext cx="3535667" cy="817246"/>
            </a:xfrm>
            <a:custGeom>
              <a:avLst/>
              <a:gdLst/>
              <a:ahLst/>
              <a:cxnLst/>
              <a:rect l="l" t="t" r="r" b="b"/>
              <a:pathLst>
                <a:path w="3535667" h="817246">
                  <a:moveTo>
                    <a:pt x="24327" y="0"/>
                  </a:moveTo>
                  <a:lnTo>
                    <a:pt x="3511340" y="0"/>
                  </a:lnTo>
                  <a:cubicBezTo>
                    <a:pt x="3517792" y="0"/>
                    <a:pt x="3523980" y="2563"/>
                    <a:pt x="3528542" y="7125"/>
                  </a:cubicBezTo>
                  <a:cubicBezTo>
                    <a:pt x="3533104" y="11687"/>
                    <a:pt x="3535667" y="17875"/>
                    <a:pt x="3535667" y="24327"/>
                  </a:cubicBezTo>
                  <a:lnTo>
                    <a:pt x="3535667" y="792919"/>
                  </a:lnTo>
                  <a:cubicBezTo>
                    <a:pt x="3535667" y="806355"/>
                    <a:pt x="3524776" y="817246"/>
                    <a:pt x="3511340" y="817246"/>
                  </a:cubicBezTo>
                  <a:lnTo>
                    <a:pt x="24327" y="817246"/>
                  </a:lnTo>
                  <a:cubicBezTo>
                    <a:pt x="10891" y="817246"/>
                    <a:pt x="0" y="806355"/>
                    <a:pt x="0" y="792919"/>
                  </a:cubicBezTo>
                  <a:lnTo>
                    <a:pt x="0" y="24327"/>
                  </a:lnTo>
                  <a:cubicBezTo>
                    <a:pt x="0" y="10891"/>
                    <a:pt x="10891" y="0"/>
                    <a:pt x="24327" y="0"/>
                  </a:cubicBezTo>
                  <a:close/>
                </a:path>
              </a:pathLst>
            </a:custGeom>
            <a:solidFill>
              <a:srgbClr val="FFFFFF"/>
            </a:solidFill>
            <a:ln w="190500">
              <a:solidFill>
                <a:srgbClr val="082A44"/>
              </a:solidFill>
            </a:ln>
          </p:spPr>
          <p:txBody>
            <a:bodyPr/>
            <a:lstStyle/>
            <a:p>
              <a:endParaRPr lang="en-US" dirty="0"/>
            </a:p>
          </p:txBody>
        </p:sp>
        <p:sp>
          <p:nvSpPr>
            <p:cNvPr id="10" name="TextBox 4">
              <a:extLst>
                <a:ext uri="{FF2B5EF4-FFF2-40B4-BE49-F238E27FC236}">
                  <a16:creationId xmlns:a16="http://schemas.microsoft.com/office/drawing/2014/main" id="{9BD7AFB2-6B48-48E5-9C50-4E35BCCB528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1" name="Rectangle 20">
            <a:extLst>
              <a:ext uri="{FF2B5EF4-FFF2-40B4-BE49-F238E27FC236}">
                <a16:creationId xmlns:a16="http://schemas.microsoft.com/office/drawing/2014/main" id="{E09D93DC-2AEE-476F-89E7-AC19CA12F719}"/>
              </a:ext>
            </a:extLst>
          </p:cNvPr>
          <p:cNvSpPr/>
          <p:nvPr/>
        </p:nvSpPr>
        <p:spPr>
          <a:xfrm>
            <a:off x="579410" y="1727180"/>
            <a:ext cx="13441390" cy="2800767"/>
          </a:xfrm>
          <a:prstGeom prst="rect">
            <a:avLst/>
          </a:prstGeom>
        </p:spPr>
        <p:txBody>
          <a:bodyPr wrap="square">
            <a:spAutoFit/>
          </a:bodyPr>
          <a:lstStyle/>
          <a:p>
            <a:pPr marL="857250" indent="-857250">
              <a:buAutoNum type="romanLcPeriod"/>
            </a:pPr>
            <a:r>
              <a:rPr lang="en-US" sz="2800" dirty="0">
                <a:solidFill>
                  <a:srgbClr val="00B0F0"/>
                </a:solidFill>
                <a:latin typeface="Arial" panose="020B0604020202020204" pitchFamily="34" charset="0"/>
                <a:cs typeface="Arial" panose="020B0604020202020204" pitchFamily="34" charset="0"/>
              </a:rPr>
              <a:t>Mapping a standard SOP Expression</a:t>
            </a:r>
          </a:p>
          <a:p>
            <a:endParaRPr lang="en-MY" sz="2800" dirty="0">
              <a:latin typeface="Arial" panose="020B0604020202020204" pitchFamily="34" charset="0"/>
              <a:cs typeface="Arial" panose="020B0604020202020204" pitchFamily="34" charset="0"/>
            </a:endParaRPr>
          </a:p>
          <a:p>
            <a:r>
              <a:rPr lang="en-MY" sz="2800" dirty="0">
                <a:latin typeface="Arial" panose="020B0604020202020204" pitchFamily="34" charset="0"/>
                <a:cs typeface="Arial" panose="020B0604020202020204" pitchFamily="34" charset="0"/>
              </a:rPr>
              <a:t>For an SOP expression in standard form, a 1 is placed on the Karnaugh map for each product term in the expression. Each 1 is placed in a cell corresponding to the value of a product term. </a:t>
            </a:r>
          </a:p>
          <a:p>
            <a:endParaRPr lang="en-MY" sz="36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36480DD-E225-4D7A-B787-E1B1A839F5E0}"/>
                  </a:ext>
                </a:extLst>
              </p:cNvPr>
              <p:cNvSpPr/>
              <p:nvPr/>
            </p:nvSpPr>
            <p:spPr>
              <a:xfrm>
                <a:off x="820162" y="4213653"/>
                <a:ext cx="3735959" cy="373949"/>
              </a:xfrm>
              <a:prstGeom prst="rect">
                <a:avLst/>
              </a:prstGeom>
            </p:spPr>
            <p:txBody>
              <a:bodyPr wrap="none">
                <a:spAutoFit/>
              </a:bodyPr>
              <a:lstStyle/>
              <a:p>
                <a:pPr>
                  <a:lnSpc>
                    <a:spcPct val="107000"/>
                  </a:lnSpc>
                  <a:spcAft>
                    <a:spcPts val="800"/>
                  </a:spcAft>
                </a:pPr>
                <a:r>
                  <a:rPr lang="en-MY" dirty="0">
                    <a:latin typeface="Calibri" panose="020F0502020204030204" pitchFamily="34" charset="0"/>
                    <a:ea typeface="Calibri" panose="020F0502020204030204" pitchFamily="34" charset="0"/>
                    <a:cs typeface="Times New Roman" panose="02020603050405020304" pitchFamily="18" charset="0"/>
                  </a:rPr>
                  <a:t>Example: </a:t>
                </a:r>
                <a14:m>
                  <m:oMath xmlns:m="http://schemas.openxmlformats.org/officeDocument/2006/math">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𝐴</m:t>
                        </m:r>
                      </m:e>
                    </m:acc>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𝐵</m:t>
                        </m:r>
                      </m:e>
                    </m:acc>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𝐶</m:t>
                        </m:r>
                      </m:e>
                    </m:acc>
                    <m:r>
                      <a:rPr lang="en-MY"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𝐴</m:t>
                        </m:r>
                      </m:e>
                    </m:acc>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𝐵</m:t>
                        </m:r>
                      </m:e>
                    </m:acc>
                    <m:r>
                      <a:rPr lang="en-MY" i="1">
                        <a:latin typeface="Cambria Math" panose="02040503050406030204" pitchFamily="18" charset="0"/>
                        <a:ea typeface="Calibri" panose="020F0502020204030204" pitchFamily="34" charset="0"/>
                        <a:cs typeface="Times New Roman" panose="02020603050405020304" pitchFamily="18" charset="0"/>
                      </a:rPr>
                      <m:t>𝐶</m:t>
                    </m:r>
                    <m:r>
                      <a:rPr lang="en-MY" i="1">
                        <a:latin typeface="Cambria Math" panose="02040503050406030204" pitchFamily="18" charset="0"/>
                        <a:ea typeface="Calibri" panose="020F0502020204030204" pitchFamily="34" charset="0"/>
                        <a:cs typeface="Times New Roman" panose="02020603050405020304" pitchFamily="18" charset="0"/>
                      </a:rPr>
                      <m:t>+</m:t>
                    </m:r>
                    <m:r>
                      <a:rPr lang="en-MY" i="1">
                        <a:latin typeface="Cambria Math" panose="02040503050406030204" pitchFamily="18" charset="0"/>
                        <a:ea typeface="Calibri" panose="020F0502020204030204" pitchFamily="34" charset="0"/>
                        <a:cs typeface="Times New Roman" panose="02020603050405020304" pitchFamily="18" charset="0"/>
                      </a:rPr>
                      <m:t>𝐴𝐵</m:t>
                    </m:r>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𝐶</m:t>
                        </m:r>
                      </m:e>
                    </m:acc>
                    <m:r>
                      <a:rPr lang="en-MY" i="1">
                        <a:latin typeface="Cambria Math" panose="02040503050406030204" pitchFamily="18" charset="0"/>
                        <a:ea typeface="Calibri" panose="020F0502020204030204" pitchFamily="34" charset="0"/>
                        <a:cs typeface="Times New Roman" panose="02020603050405020304" pitchFamily="18" charset="0"/>
                      </a:rPr>
                      <m:t>+</m:t>
                    </m:r>
                    <m:r>
                      <a:rPr lang="en-MY" i="1">
                        <a:latin typeface="Cambria Math" panose="02040503050406030204" pitchFamily="18" charset="0"/>
                        <a:ea typeface="Calibri" panose="020F0502020204030204" pitchFamily="34" charset="0"/>
                        <a:cs typeface="Times New Roman" panose="02020603050405020304" pitchFamily="18" charset="0"/>
                      </a:rPr>
                      <m:t>𝐴</m:t>
                    </m:r>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𝐵</m:t>
                        </m:r>
                      </m:e>
                    </m:acc>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𝐶</m:t>
                        </m:r>
                      </m:e>
                    </m:acc>
                  </m:oMath>
                </a14:m>
                <a:endParaRPr lang="en-MY"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Rectangle 21">
                <a:extLst>
                  <a:ext uri="{FF2B5EF4-FFF2-40B4-BE49-F238E27FC236}">
                    <a16:creationId xmlns:a16="http://schemas.microsoft.com/office/drawing/2014/main" id="{936480DD-E225-4D7A-B787-E1B1A839F5E0}"/>
                  </a:ext>
                </a:extLst>
              </p:cNvPr>
              <p:cNvSpPr>
                <a:spLocks noRot="1" noChangeAspect="1" noMove="1" noResize="1" noEditPoints="1" noAdjustHandles="1" noChangeArrowheads="1" noChangeShapeType="1" noTextEdit="1"/>
              </p:cNvSpPr>
              <p:nvPr/>
            </p:nvSpPr>
            <p:spPr>
              <a:xfrm>
                <a:off x="820162" y="4213653"/>
                <a:ext cx="3735959" cy="373949"/>
              </a:xfrm>
              <a:prstGeom prst="rect">
                <a:avLst/>
              </a:prstGeom>
              <a:blipFill>
                <a:blip r:embed="rId3"/>
                <a:stretch>
                  <a:fillRect l="-1471" t="-6452" r="-6209" b="-24194"/>
                </a:stretch>
              </a:blipFill>
            </p:spPr>
            <p:txBody>
              <a:bodyPr/>
              <a:lstStyle/>
              <a:p>
                <a:r>
                  <a:rPr lang="en-MY">
                    <a:noFill/>
                  </a:rPr>
                  <a:t> </a:t>
                </a:r>
              </a:p>
            </p:txBody>
          </p:sp>
        </mc:Fallback>
      </mc:AlternateContent>
      <p:pic>
        <p:nvPicPr>
          <p:cNvPr id="32" name="Picture 31">
            <a:extLst>
              <a:ext uri="{FF2B5EF4-FFF2-40B4-BE49-F238E27FC236}">
                <a16:creationId xmlns:a16="http://schemas.microsoft.com/office/drawing/2014/main" id="{1799CA4A-4171-4529-8BE5-7D0D542C137B}"/>
              </a:ext>
            </a:extLst>
          </p:cNvPr>
          <p:cNvPicPr>
            <a:picLocks noChangeAspect="1"/>
          </p:cNvPicPr>
          <p:nvPr/>
        </p:nvPicPr>
        <p:blipFill>
          <a:blip r:embed="rId4"/>
          <a:stretch>
            <a:fillRect/>
          </a:stretch>
        </p:blipFill>
        <p:spPr>
          <a:xfrm>
            <a:off x="1222408" y="4913349"/>
            <a:ext cx="3785719" cy="2043286"/>
          </a:xfrm>
          <a:prstGeom prst="rect">
            <a:avLst/>
          </a:prstGeom>
        </p:spPr>
      </p:pic>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C530C36A-43FF-4EAE-B98B-42656DB97AD7}"/>
                  </a:ext>
                </a:extLst>
              </p:cNvPr>
              <p:cNvSpPr/>
              <p:nvPr/>
            </p:nvSpPr>
            <p:spPr>
              <a:xfrm>
                <a:off x="460862" y="7083431"/>
                <a:ext cx="8229600" cy="2685479"/>
              </a:xfrm>
              <a:prstGeom prst="rect">
                <a:avLst/>
              </a:prstGeom>
            </p:spPr>
            <p:txBody>
              <a:bodyPr wrap="square">
                <a:spAutoFit/>
              </a:bodyPr>
              <a:lstStyle/>
              <a:p>
                <a:pPr marL="685800" marR="0">
                  <a:lnSpc>
                    <a:spcPct val="150000"/>
                  </a:lnSpc>
                  <a:spcBef>
                    <a:spcPts val="0"/>
                  </a:spcBef>
                  <a:spcAft>
                    <a:spcPts val="800"/>
                  </a:spcAft>
                </a:pPr>
                <a:r>
                  <a:rPr lang="en-MY" dirty="0">
                    <a:latin typeface="Times New Roman" panose="02020603050405020304" pitchFamily="18" charset="0"/>
                    <a:ea typeface="Calibri" panose="020F0502020204030204" pitchFamily="34" charset="0"/>
                    <a:cs typeface="Times New Roman" panose="02020603050405020304" pitchFamily="18" charset="0"/>
                  </a:rPr>
                  <a:t>By using the Karnaugh Map, </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50000"/>
                  </a:lnSpc>
                  <a:spcBef>
                    <a:spcPts val="0"/>
                  </a:spcBef>
                  <a:spcAft>
                    <a:spcPts val="800"/>
                  </a:spcAft>
                </a:pPr>
                <a:r>
                  <a:rPr lang="en-MY" dirty="0">
                    <a:latin typeface="Times New Roman" panose="02020603050405020304" pitchFamily="18" charset="0"/>
                    <a:ea typeface="Calibri" panose="020F0502020204030204" pitchFamily="34" charset="0"/>
                    <a:cs typeface="Times New Roman" panose="02020603050405020304" pitchFamily="18" charset="0"/>
                  </a:rPr>
                  <a:t>Group 1: </a:t>
                </a:r>
                <a14:m>
                  <m:oMath xmlns:m="http://schemas.openxmlformats.org/officeDocument/2006/math">
                    <m:r>
                      <a:rPr lang="en-MY" i="1">
                        <a:latin typeface="Cambria Math" panose="02040503050406030204" pitchFamily="18" charset="0"/>
                        <a:ea typeface="Calibri" panose="020F0502020204030204" pitchFamily="34" charset="0"/>
                        <a:cs typeface="Times New Roman" panose="02020603050405020304" pitchFamily="18" charset="0"/>
                      </a:rPr>
                      <m:t>𝐴</m:t>
                    </m:r>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𝐶</m:t>
                        </m:r>
                      </m:e>
                    </m:acc>
                  </m:oMath>
                </a14:m>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50000"/>
                  </a:lnSpc>
                  <a:spcBef>
                    <a:spcPts val="0"/>
                  </a:spcBef>
                  <a:spcAft>
                    <a:spcPts val="800"/>
                  </a:spcAft>
                </a:pPr>
                <a:r>
                  <a:rPr lang="en-MY" dirty="0">
                    <a:latin typeface="Times New Roman" panose="02020603050405020304" pitchFamily="18" charset="0"/>
                    <a:ea typeface="Calibri" panose="020F0502020204030204" pitchFamily="34" charset="0"/>
                    <a:cs typeface="Times New Roman" panose="02020603050405020304" pitchFamily="18" charset="0"/>
                  </a:rPr>
                  <a:t>Group 2: </a:t>
                </a:r>
                <a14:m>
                  <m:oMath xmlns:m="http://schemas.openxmlformats.org/officeDocument/2006/math">
                    <m:acc>
                      <m:accPr>
                        <m:chr m:val="̅"/>
                        <m:ctrlPr>
                          <a:rPr lang="en-MY" i="1">
                            <a:latin typeface="Cambria Math" panose="02040503050406030204" pitchFamily="18" charset="0"/>
                            <a:ea typeface="Times New Roman" panose="02020603050405020304" pitchFamily="18" charset="0"/>
                            <a:cs typeface="Times New Roman" panose="02020603050405020304" pitchFamily="18" charset="0"/>
                          </a:rPr>
                        </m:ctrlPr>
                      </m:accPr>
                      <m:e>
                        <m:r>
                          <a:rPr lang="en-MY" i="1">
                            <a:latin typeface="Cambria Math" panose="02040503050406030204" pitchFamily="18" charset="0"/>
                            <a:ea typeface="Times New Roman" panose="02020603050405020304" pitchFamily="18" charset="0"/>
                            <a:cs typeface="Times New Roman" panose="02020603050405020304" pitchFamily="18" charset="0"/>
                          </a:rPr>
                          <m:t>𝐴</m:t>
                        </m:r>
                      </m:e>
                    </m:acc>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𝐵</m:t>
                        </m:r>
                      </m:e>
                    </m:acc>
                  </m:oMath>
                </a14:m>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50000"/>
                  </a:lnSpc>
                  <a:spcBef>
                    <a:spcPts val="0"/>
                  </a:spcBef>
                  <a:spcAft>
                    <a:spcPts val="800"/>
                  </a:spcAft>
                </a:pPr>
                <a:r>
                  <a:rPr lang="en-MY" dirty="0">
                    <a:latin typeface="Times New Roman" panose="02020603050405020304" pitchFamily="18" charset="0"/>
                    <a:ea typeface="Calibri" panose="020F0502020204030204" pitchFamily="34" charset="0"/>
                    <a:cs typeface="Times New Roman" panose="02020603050405020304" pitchFamily="18" charset="0"/>
                  </a:rPr>
                  <a:t>Thus, simplified Boolean expression, </a:t>
                </a: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MY" i="1">
                          <a:latin typeface="Cambria Math" panose="02040503050406030204" pitchFamily="18" charset="0"/>
                          <a:ea typeface="Calibri" panose="020F0502020204030204" pitchFamily="34" charset="0"/>
                          <a:cs typeface="Times New Roman" panose="02020603050405020304" pitchFamily="18" charset="0"/>
                        </a:rPr>
                        <m:t>𝐹</m:t>
                      </m:r>
                      <m:r>
                        <a:rPr lang="en-MY" i="1">
                          <a:latin typeface="Cambria Math" panose="02040503050406030204" pitchFamily="18" charset="0"/>
                          <a:ea typeface="Calibri" panose="020F0502020204030204" pitchFamily="34" charset="0"/>
                          <a:cs typeface="Times New Roman" panose="02020603050405020304" pitchFamily="18" charset="0"/>
                        </a:rPr>
                        <m:t>=</m:t>
                      </m:r>
                      <m:r>
                        <a:rPr lang="en-MY" i="1">
                          <a:latin typeface="Cambria Math" panose="02040503050406030204" pitchFamily="18" charset="0"/>
                          <a:ea typeface="Calibri" panose="020F0502020204030204" pitchFamily="34" charset="0"/>
                          <a:cs typeface="Times New Roman" panose="02020603050405020304" pitchFamily="18" charset="0"/>
                        </a:rPr>
                        <m:t>𝐴</m:t>
                      </m:r>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𝐶</m:t>
                          </m:r>
                        </m:e>
                      </m:acc>
                      <m:r>
                        <a:rPr lang="en-MY"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i="1">
                              <a:latin typeface="Cambria Math" panose="02040503050406030204" pitchFamily="18" charset="0"/>
                              <a:ea typeface="Times New Roman" panose="02020603050405020304" pitchFamily="18" charset="0"/>
                              <a:cs typeface="Times New Roman" panose="02020603050405020304" pitchFamily="18" charset="0"/>
                            </a:rPr>
                          </m:ctrlPr>
                        </m:accPr>
                        <m:e>
                          <m:r>
                            <a:rPr lang="en-MY" i="1">
                              <a:latin typeface="Cambria Math" panose="02040503050406030204" pitchFamily="18" charset="0"/>
                              <a:ea typeface="Times New Roman" panose="02020603050405020304" pitchFamily="18" charset="0"/>
                              <a:cs typeface="Times New Roman" panose="02020603050405020304" pitchFamily="18" charset="0"/>
                            </a:rPr>
                            <m:t>𝐴</m:t>
                          </m:r>
                        </m:e>
                      </m:acc>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𝐵</m:t>
                          </m:r>
                        </m:e>
                      </m:acc>
                    </m:oMath>
                  </m:oMathPara>
                </a14:m>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Rectangle 32">
                <a:extLst>
                  <a:ext uri="{FF2B5EF4-FFF2-40B4-BE49-F238E27FC236}">
                    <a16:creationId xmlns:a16="http://schemas.microsoft.com/office/drawing/2014/main" id="{C530C36A-43FF-4EAE-B98B-42656DB97AD7}"/>
                  </a:ext>
                </a:extLst>
              </p:cNvPr>
              <p:cNvSpPr>
                <a:spLocks noRot="1" noChangeAspect="1" noMove="1" noResize="1" noEditPoints="1" noAdjustHandles="1" noChangeArrowheads="1" noChangeShapeType="1" noTextEdit="1"/>
              </p:cNvSpPr>
              <p:nvPr/>
            </p:nvSpPr>
            <p:spPr>
              <a:xfrm>
                <a:off x="460862" y="7083431"/>
                <a:ext cx="8229600" cy="2685479"/>
              </a:xfrm>
              <a:prstGeom prst="rect">
                <a:avLst/>
              </a:prstGeom>
              <a:blipFill>
                <a:blip r:embed="rId5"/>
                <a:stretch>
                  <a:fillRect/>
                </a:stretch>
              </a:blipFill>
            </p:spPr>
            <p:txBody>
              <a:bodyPr/>
              <a:lstStyle/>
              <a:p>
                <a:r>
                  <a:rPr lang="en-MY">
                    <a:noFill/>
                  </a:rPr>
                  <a:t> </a:t>
                </a:r>
              </a:p>
            </p:txBody>
          </p:sp>
        </mc:Fallback>
      </mc:AlternateContent>
    </p:spTree>
    <p:extLst>
      <p:ext uri="{BB962C8B-B14F-4D97-AF65-F5344CB8AC3E}">
        <p14:creationId xmlns:p14="http://schemas.microsoft.com/office/powerpoint/2010/main" val="90479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239" y="-1036427"/>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gradFill rotWithShape="1">
              <a:gsLst>
                <a:gs pos="0">
                  <a:srgbClr val="5DE0E6">
                    <a:alpha val="100000"/>
                  </a:srgbClr>
                </a:gs>
                <a:gs pos="100000">
                  <a:srgbClr val="004AAD">
                    <a:alpha val="100000"/>
                  </a:srgbClr>
                </a:gs>
              </a:gsLst>
              <a:lin ang="0"/>
            </a:gradFill>
            <a:ln w="228600">
              <a:solidFill>
                <a:srgbClr val="082A44"/>
              </a:solidFill>
            </a:ln>
          </p:spPr>
          <p:txBody>
            <a:bodyPr/>
            <a:lstStyle/>
            <a:p>
              <a:endParaRPr lang="en-US"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494646" y="0"/>
            <a:ext cx="11125200" cy="1054135"/>
          </a:xfrm>
          <a:prstGeom prst="rect">
            <a:avLst/>
          </a:prstGeom>
        </p:spPr>
        <p:txBody>
          <a:bodyPr wrap="square" lIns="0" tIns="0" rIns="0" bIns="0" rtlCol="0" anchor="t">
            <a:spAutoFit/>
          </a:bodyPr>
          <a:lstStyle/>
          <a:p>
            <a:pPr>
              <a:lnSpc>
                <a:spcPts val="9240"/>
              </a:lnSpc>
              <a:spcBef>
                <a:spcPct val="0"/>
              </a:spcBef>
            </a:pPr>
            <a:r>
              <a:rPr lang="en-US" sz="6600" dirty="0">
                <a:solidFill>
                  <a:srgbClr val="000000"/>
                </a:solidFill>
                <a:latin typeface="Norwester"/>
              </a:rPr>
              <a:t>Additional notes of k-maps</a:t>
            </a:r>
          </a:p>
        </p:txBody>
      </p:sp>
      <p:grpSp>
        <p:nvGrpSpPr>
          <p:cNvPr id="8" name="Group 2">
            <a:extLst>
              <a:ext uri="{FF2B5EF4-FFF2-40B4-BE49-F238E27FC236}">
                <a16:creationId xmlns:a16="http://schemas.microsoft.com/office/drawing/2014/main" id="{BFFD790A-025E-4C04-BCD4-AA98188B674D}"/>
              </a:ext>
            </a:extLst>
          </p:cNvPr>
          <p:cNvGrpSpPr/>
          <p:nvPr/>
        </p:nvGrpSpPr>
        <p:grpSpPr>
          <a:xfrm>
            <a:off x="0" y="1455866"/>
            <a:ext cx="14446486" cy="8945434"/>
            <a:chOff x="0" y="0"/>
            <a:chExt cx="3535667" cy="817246"/>
          </a:xfrm>
        </p:grpSpPr>
        <p:sp>
          <p:nvSpPr>
            <p:cNvPr id="9" name="Freeform 3">
              <a:extLst>
                <a:ext uri="{FF2B5EF4-FFF2-40B4-BE49-F238E27FC236}">
                  <a16:creationId xmlns:a16="http://schemas.microsoft.com/office/drawing/2014/main" id="{90452163-AEBC-4029-B2AB-FAB97EDE2BC7}"/>
                </a:ext>
              </a:extLst>
            </p:cNvPr>
            <p:cNvSpPr/>
            <p:nvPr/>
          </p:nvSpPr>
          <p:spPr>
            <a:xfrm>
              <a:off x="0" y="0"/>
              <a:ext cx="3535667" cy="817246"/>
            </a:xfrm>
            <a:custGeom>
              <a:avLst/>
              <a:gdLst/>
              <a:ahLst/>
              <a:cxnLst/>
              <a:rect l="l" t="t" r="r" b="b"/>
              <a:pathLst>
                <a:path w="3535667" h="817246">
                  <a:moveTo>
                    <a:pt x="24327" y="0"/>
                  </a:moveTo>
                  <a:lnTo>
                    <a:pt x="3511340" y="0"/>
                  </a:lnTo>
                  <a:cubicBezTo>
                    <a:pt x="3517792" y="0"/>
                    <a:pt x="3523980" y="2563"/>
                    <a:pt x="3528542" y="7125"/>
                  </a:cubicBezTo>
                  <a:cubicBezTo>
                    <a:pt x="3533104" y="11687"/>
                    <a:pt x="3535667" y="17875"/>
                    <a:pt x="3535667" y="24327"/>
                  </a:cubicBezTo>
                  <a:lnTo>
                    <a:pt x="3535667" y="792919"/>
                  </a:lnTo>
                  <a:cubicBezTo>
                    <a:pt x="3535667" y="806355"/>
                    <a:pt x="3524776" y="817246"/>
                    <a:pt x="3511340" y="817246"/>
                  </a:cubicBezTo>
                  <a:lnTo>
                    <a:pt x="24327" y="817246"/>
                  </a:lnTo>
                  <a:cubicBezTo>
                    <a:pt x="10891" y="817246"/>
                    <a:pt x="0" y="806355"/>
                    <a:pt x="0" y="792919"/>
                  </a:cubicBezTo>
                  <a:lnTo>
                    <a:pt x="0" y="24327"/>
                  </a:lnTo>
                  <a:cubicBezTo>
                    <a:pt x="0" y="10891"/>
                    <a:pt x="10891" y="0"/>
                    <a:pt x="24327" y="0"/>
                  </a:cubicBezTo>
                  <a:close/>
                </a:path>
              </a:pathLst>
            </a:custGeom>
            <a:solidFill>
              <a:srgbClr val="FFFFFF"/>
            </a:solidFill>
            <a:ln w="190500">
              <a:solidFill>
                <a:srgbClr val="082A44"/>
              </a:solidFill>
            </a:ln>
          </p:spPr>
          <p:txBody>
            <a:bodyPr/>
            <a:lstStyle/>
            <a:p>
              <a:endParaRPr lang="en-US" dirty="0"/>
            </a:p>
          </p:txBody>
        </p:sp>
        <p:sp>
          <p:nvSpPr>
            <p:cNvPr id="10" name="TextBox 4">
              <a:extLst>
                <a:ext uri="{FF2B5EF4-FFF2-40B4-BE49-F238E27FC236}">
                  <a16:creationId xmlns:a16="http://schemas.microsoft.com/office/drawing/2014/main" id="{9BD7AFB2-6B48-48E5-9C50-4E35BCCB528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1" name="Rectangle 20">
            <a:extLst>
              <a:ext uri="{FF2B5EF4-FFF2-40B4-BE49-F238E27FC236}">
                <a16:creationId xmlns:a16="http://schemas.microsoft.com/office/drawing/2014/main" id="{E09D93DC-2AEE-476F-89E7-AC19CA12F719}"/>
              </a:ext>
            </a:extLst>
          </p:cNvPr>
          <p:cNvSpPr/>
          <p:nvPr/>
        </p:nvSpPr>
        <p:spPr>
          <a:xfrm>
            <a:off x="579410" y="1727180"/>
            <a:ext cx="13441390" cy="1815882"/>
          </a:xfrm>
          <a:prstGeom prst="rect">
            <a:avLst/>
          </a:prstGeom>
        </p:spPr>
        <p:txBody>
          <a:bodyPr wrap="square">
            <a:spAutoFit/>
          </a:bodyPr>
          <a:lstStyle/>
          <a:p>
            <a:pPr marL="571500" indent="-571500">
              <a:buAutoNum type="romanLcPeriod" startAt="2"/>
            </a:pPr>
            <a:r>
              <a:rPr lang="en-US" sz="2800" dirty="0">
                <a:solidFill>
                  <a:srgbClr val="00B0F0"/>
                </a:solidFill>
                <a:latin typeface="Arial" panose="020B0604020202020204" pitchFamily="34" charset="0"/>
                <a:cs typeface="Arial" panose="020B0604020202020204" pitchFamily="34" charset="0"/>
              </a:rPr>
              <a:t>Mapping a Nonstandard SOP Expression</a:t>
            </a:r>
          </a:p>
          <a:p>
            <a:endParaRPr lang="en-MY"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For an SOP expression in nonstandard form, it has one or more missing variables. It means each product term does not have three variables. </a:t>
            </a:r>
            <a:endParaRPr lang="en-MY" sz="36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36480DD-E225-4D7A-B787-E1B1A839F5E0}"/>
                  </a:ext>
                </a:extLst>
              </p:cNvPr>
              <p:cNvSpPr/>
              <p:nvPr/>
            </p:nvSpPr>
            <p:spPr>
              <a:xfrm>
                <a:off x="820162" y="4213653"/>
                <a:ext cx="2656305" cy="367408"/>
              </a:xfrm>
              <a:prstGeom prst="rect">
                <a:avLst/>
              </a:prstGeom>
            </p:spPr>
            <p:txBody>
              <a:bodyPr wrap="none">
                <a:spAutoFit/>
              </a:bodyPr>
              <a:lstStyle/>
              <a:p>
                <a:pPr>
                  <a:lnSpc>
                    <a:spcPct val="107000"/>
                  </a:lnSpc>
                  <a:spcAft>
                    <a:spcPts val="800"/>
                  </a:spcAft>
                </a:pPr>
                <a:r>
                  <a:rPr lang="en-MY" dirty="0">
                    <a:latin typeface="Arial" panose="020B0604020202020204" pitchFamily="34" charset="0"/>
                    <a:ea typeface="Calibri" panose="020F0502020204030204" pitchFamily="34" charset="0"/>
                    <a:cs typeface="Arial" panose="020B0604020202020204" pitchFamily="34" charset="0"/>
                  </a:rPr>
                  <a:t>Example:</a:t>
                </a:r>
                <a14:m>
                  <m:oMath xmlns:m="http://schemas.openxmlformats.org/officeDocument/2006/math">
                    <m:acc>
                      <m:accPr>
                        <m:chr m:val="̅"/>
                        <m:ctrlPr>
                          <a:rPr lang="en-MY" i="1">
                            <a:latin typeface="Cambria Math" panose="02040503050406030204" pitchFamily="18" charset="0"/>
                          </a:rPr>
                        </m:ctrlPr>
                      </m:accPr>
                      <m:e>
                        <m:r>
                          <a:rPr lang="en-US" b="0" i="1" smtClean="0">
                            <a:latin typeface="Cambria Math" panose="02040503050406030204" pitchFamily="18" charset="0"/>
                          </a:rPr>
                          <m:t> </m:t>
                        </m:r>
                        <m:r>
                          <a:rPr lang="en-MY" i="1">
                            <a:latin typeface="Cambria Math" panose="02040503050406030204" pitchFamily="18" charset="0"/>
                          </a:rPr>
                          <m:t>𝐴</m:t>
                        </m:r>
                      </m:e>
                    </m:acc>
                    <m:r>
                      <a:rPr lang="en-MY" i="1">
                        <a:latin typeface="Cambria Math" panose="02040503050406030204" pitchFamily="18" charset="0"/>
                      </a:rPr>
                      <m:t>+</m:t>
                    </m:r>
                    <m:r>
                      <a:rPr lang="en-MY" i="1">
                        <a:latin typeface="Cambria Math" panose="02040503050406030204" pitchFamily="18" charset="0"/>
                      </a:rPr>
                      <m:t>𝐴</m:t>
                    </m:r>
                    <m:acc>
                      <m:accPr>
                        <m:chr m:val="̅"/>
                        <m:ctrlPr>
                          <a:rPr lang="en-MY" i="1">
                            <a:latin typeface="Cambria Math" panose="02040503050406030204" pitchFamily="18" charset="0"/>
                          </a:rPr>
                        </m:ctrlPr>
                      </m:accPr>
                      <m:e>
                        <m:r>
                          <a:rPr lang="en-MY" i="1">
                            <a:latin typeface="Cambria Math" panose="02040503050406030204" pitchFamily="18" charset="0"/>
                          </a:rPr>
                          <m:t>𝐵</m:t>
                        </m:r>
                      </m:e>
                    </m:acc>
                    <m:r>
                      <a:rPr lang="en-MY" i="1">
                        <a:latin typeface="Cambria Math" panose="02040503050406030204" pitchFamily="18" charset="0"/>
                      </a:rPr>
                      <m:t>+</m:t>
                    </m:r>
                    <m:r>
                      <a:rPr lang="en-MY" i="1">
                        <a:latin typeface="Cambria Math" panose="02040503050406030204" pitchFamily="18" charset="0"/>
                      </a:rPr>
                      <m:t>𝐴𝐵</m:t>
                    </m:r>
                    <m:acc>
                      <m:accPr>
                        <m:chr m:val="̅"/>
                        <m:ctrlPr>
                          <a:rPr lang="en-MY" i="1">
                            <a:latin typeface="Cambria Math" panose="02040503050406030204" pitchFamily="18" charset="0"/>
                          </a:rPr>
                        </m:ctrlPr>
                      </m:accPr>
                      <m:e>
                        <m:r>
                          <a:rPr lang="en-MY" i="1">
                            <a:latin typeface="Cambria Math" panose="02040503050406030204" pitchFamily="18" charset="0"/>
                          </a:rPr>
                          <m:t>𝐶</m:t>
                        </m:r>
                      </m:e>
                    </m:acc>
                  </m:oMath>
                </a14:m>
                <a:endParaRPr lang="en-MY"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a:extLst>
                  <a:ext uri="{FF2B5EF4-FFF2-40B4-BE49-F238E27FC236}">
                    <a16:creationId xmlns:a16="http://schemas.microsoft.com/office/drawing/2014/main" id="{936480DD-E225-4D7A-B787-E1B1A839F5E0}"/>
                  </a:ext>
                </a:extLst>
              </p:cNvPr>
              <p:cNvSpPr>
                <a:spLocks noRot="1" noChangeAspect="1" noMove="1" noResize="1" noEditPoints="1" noAdjustHandles="1" noChangeArrowheads="1" noChangeShapeType="1" noTextEdit="1"/>
              </p:cNvSpPr>
              <p:nvPr/>
            </p:nvSpPr>
            <p:spPr>
              <a:xfrm>
                <a:off x="820162" y="4213653"/>
                <a:ext cx="2656305" cy="367408"/>
              </a:xfrm>
              <a:prstGeom prst="rect">
                <a:avLst/>
              </a:prstGeom>
              <a:blipFill>
                <a:blip r:embed="rId2"/>
                <a:stretch>
                  <a:fillRect l="-2069" t="-8333" r="-9655" b="-26667"/>
                </a:stretch>
              </a:blipFill>
            </p:spPr>
            <p:txBody>
              <a:bodyPr/>
              <a:lstStyle/>
              <a:p>
                <a:r>
                  <a:rPr lang="en-MY">
                    <a:noFill/>
                  </a:rPr>
                  <a:t> </a:t>
                </a:r>
              </a:p>
            </p:txBody>
          </p:sp>
        </mc:Fallback>
      </mc:AlternateContent>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C530C36A-43FF-4EAE-B98B-42656DB97AD7}"/>
                  </a:ext>
                </a:extLst>
              </p:cNvPr>
              <p:cNvSpPr/>
              <p:nvPr/>
            </p:nvSpPr>
            <p:spPr>
              <a:xfrm>
                <a:off x="460862" y="7083431"/>
                <a:ext cx="8229600" cy="3700308"/>
              </a:xfrm>
              <a:prstGeom prst="rect">
                <a:avLst/>
              </a:prstGeom>
            </p:spPr>
            <p:txBody>
              <a:bodyPr wrap="square">
                <a:spAutoFit/>
              </a:bodyPr>
              <a:lstStyle/>
              <a:p>
                <a:pPr marL="685800" marR="0">
                  <a:lnSpc>
                    <a:spcPct val="150000"/>
                  </a:lnSpc>
                  <a:spcBef>
                    <a:spcPts val="0"/>
                  </a:spcBef>
                  <a:spcAft>
                    <a:spcPts val="800"/>
                  </a:spcAft>
                </a:pPr>
                <a:r>
                  <a:rPr lang="en-MY" dirty="0">
                    <a:latin typeface="Times New Roman" panose="02020603050405020304" pitchFamily="18" charset="0"/>
                    <a:ea typeface="Calibri" panose="020F0502020204030204" pitchFamily="34" charset="0"/>
                    <a:cs typeface="Times New Roman" panose="02020603050405020304" pitchFamily="18" charset="0"/>
                  </a:rPr>
                  <a:t>By using the Karnaugh Map, </a:t>
                </a:r>
                <a:endParaRPr lang="en-MY" sz="24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50000"/>
                  </a:lnSpc>
                  <a:spcBef>
                    <a:spcPts val="0"/>
                  </a:spcBef>
                  <a:spcAft>
                    <a:spcPts val="800"/>
                  </a:spcAft>
                </a:pPr>
                <a:r>
                  <a:rPr lang="en-MY" dirty="0">
                    <a:latin typeface="Times New Roman" panose="02020603050405020304" pitchFamily="18" charset="0"/>
                    <a:ea typeface="Calibri" panose="020F0502020204030204" pitchFamily="34" charset="0"/>
                    <a:cs typeface="Times New Roman" panose="02020603050405020304" pitchFamily="18" charset="0"/>
                  </a:rPr>
                  <a:t>Group 1: </a:t>
                </a:r>
                <a14:m>
                  <m:oMath xmlns:m="http://schemas.openxmlformats.org/officeDocument/2006/math">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𝐶</m:t>
                        </m:r>
                      </m:e>
                    </m:acc>
                  </m:oMath>
                </a14:m>
                <a:endParaRPr lang="en-MY" sz="24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50000"/>
                  </a:lnSpc>
                  <a:spcBef>
                    <a:spcPts val="0"/>
                  </a:spcBef>
                  <a:spcAft>
                    <a:spcPts val="800"/>
                  </a:spcAft>
                </a:pPr>
                <a:r>
                  <a:rPr lang="en-MY" dirty="0">
                    <a:latin typeface="Times New Roman" panose="02020603050405020304" pitchFamily="18" charset="0"/>
                    <a:ea typeface="Calibri" panose="020F0502020204030204" pitchFamily="34" charset="0"/>
                    <a:cs typeface="Times New Roman" panose="02020603050405020304" pitchFamily="18" charset="0"/>
                  </a:rPr>
                  <a:t>Group 2: </a:t>
                </a:r>
                <a14:m>
                  <m:oMath xmlns:m="http://schemas.openxmlformats.org/officeDocument/2006/math">
                    <m:acc>
                      <m:accPr>
                        <m:chr m:val="̅"/>
                        <m:ctrlPr>
                          <a:rPr lang="en-MY" i="1">
                            <a:latin typeface="Cambria Math" panose="02040503050406030204" pitchFamily="18" charset="0"/>
                            <a:ea typeface="Times New Roman" panose="02020603050405020304" pitchFamily="18" charset="0"/>
                            <a:cs typeface="Times New Roman" panose="02020603050405020304" pitchFamily="18" charset="0"/>
                          </a:rPr>
                        </m:ctrlPr>
                      </m:accPr>
                      <m:e>
                        <m:r>
                          <a:rPr lang="en-MY" i="1">
                            <a:latin typeface="Cambria Math" panose="02040503050406030204" pitchFamily="18" charset="0"/>
                            <a:ea typeface="Times New Roman" panose="02020603050405020304" pitchFamily="18" charset="0"/>
                            <a:cs typeface="Times New Roman" panose="02020603050405020304" pitchFamily="18" charset="0"/>
                          </a:rPr>
                          <m:t>𝐴</m:t>
                        </m:r>
                      </m:e>
                    </m:acc>
                  </m:oMath>
                </a14:m>
                <a:endParaRPr lang="en-MY" sz="24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50000"/>
                  </a:lnSpc>
                  <a:spcBef>
                    <a:spcPts val="0"/>
                  </a:spcBef>
                  <a:spcAft>
                    <a:spcPts val="800"/>
                  </a:spcAft>
                </a:pPr>
                <a:r>
                  <a:rPr lang="en-MY" dirty="0">
                    <a:latin typeface="Times New Roman" panose="02020603050405020304" pitchFamily="18" charset="0"/>
                    <a:ea typeface="Calibri" panose="020F0502020204030204" pitchFamily="34" charset="0"/>
                    <a:cs typeface="Times New Roman" panose="02020603050405020304" pitchFamily="18" charset="0"/>
                  </a:rPr>
                  <a:t>Group 3 : </a:t>
                </a:r>
                <a14:m>
                  <m:oMath xmlns:m="http://schemas.openxmlformats.org/officeDocument/2006/math">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𝐵</m:t>
                        </m:r>
                      </m:e>
                    </m:acc>
                    <m:r>
                      <a:rPr lang="en-MY" i="1">
                        <a:latin typeface="Cambria Math" panose="02040503050406030204" pitchFamily="18" charset="0"/>
                        <a:ea typeface="Calibri" panose="020F0502020204030204" pitchFamily="34" charset="0"/>
                        <a:cs typeface="Times New Roman" panose="02020603050405020304" pitchFamily="18" charset="0"/>
                      </a:rPr>
                      <m:t>𝐶</m:t>
                    </m:r>
                  </m:oMath>
                </a14:m>
                <a:endParaRPr lang="en-MY" sz="24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50000"/>
                  </a:lnSpc>
                  <a:spcBef>
                    <a:spcPts val="0"/>
                  </a:spcBef>
                  <a:spcAft>
                    <a:spcPts val="800"/>
                  </a:spcAft>
                </a:pPr>
                <a:r>
                  <a:rPr lang="en-MY" dirty="0">
                    <a:latin typeface="Times New Roman" panose="02020603050405020304" pitchFamily="18" charset="0"/>
                    <a:ea typeface="Calibri" panose="020F0502020204030204" pitchFamily="34" charset="0"/>
                    <a:cs typeface="Times New Roman" panose="02020603050405020304" pitchFamily="18" charset="0"/>
                  </a:rPr>
                  <a:t>Thus, simplified Boolean expression, </a:t>
                </a:r>
                <a:endParaRPr lang="en-MY" sz="24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en-MY" i="1">
                          <a:latin typeface="Cambria Math" panose="02040503050406030204" pitchFamily="18" charset="0"/>
                          <a:ea typeface="Calibri" panose="020F0502020204030204" pitchFamily="34" charset="0"/>
                          <a:cs typeface="Times New Roman" panose="02020603050405020304" pitchFamily="18" charset="0"/>
                        </a:rPr>
                        <m:t>𝐹</m:t>
                      </m:r>
                      <m:r>
                        <a:rPr lang="en-MY"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𝐴</m:t>
                          </m:r>
                        </m:e>
                      </m:acc>
                      <m:r>
                        <a:rPr lang="en-MY"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𝐶</m:t>
                          </m:r>
                        </m:e>
                      </m:acc>
                      <m:r>
                        <a:rPr lang="en-MY"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i="1">
                              <a:latin typeface="Cambria Math" panose="02040503050406030204" pitchFamily="18" charset="0"/>
                              <a:ea typeface="Calibri" panose="020F0502020204030204" pitchFamily="34" charset="0"/>
                              <a:cs typeface="Times New Roman" panose="02020603050405020304" pitchFamily="18" charset="0"/>
                            </a:rPr>
                          </m:ctrlPr>
                        </m:accPr>
                        <m:e>
                          <m:r>
                            <a:rPr lang="en-MY" i="1">
                              <a:latin typeface="Cambria Math" panose="02040503050406030204" pitchFamily="18" charset="0"/>
                              <a:ea typeface="Calibri" panose="020F0502020204030204" pitchFamily="34" charset="0"/>
                              <a:cs typeface="Times New Roman" panose="02020603050405020304" pitchFamily="18" charset="0"/>
                            </a:rPr>
                            <m:t>𝐵</m:t>
                          </m:r>
                        </m:e>
                      </m:acc>
                      <m:r>
                        <a:rPr lang="en-MY" i="1">
                          <a:latin typeface="Cambria Math" panose="02040503050406030204" pitchFamily="18" charset="0"/>
                          <a:ea typeface="Calibri" panose="020F0502020204030204" pitchFamily="34" charset="0"/>
                          <a:cs typeface="Times New Roman" panose="02020603050405020304" pitchFamily="18" charset="0"/>
                        </a:rPr>
                        <m:t>𝐶</m:t>
                      </m:r>
                    </m:oMath>
                  </m:oMathPara>
                </a14:m>
                <a:endParaRPr lang="en-MY" sz="2400" dirty="0">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50000"/>
                  </a:lnSpc>
                  <a:spcBef>
                    <a:spcPts val="0"/>
                  </a:spcBef>
                  <a:spcAft>
                    <a:spcPts val="800"/>
                  </a:spcAft>
                </a:pPr>
                <a:endParaRPr lang="en-MY"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Rectangle 32">
                <a:extLst>
                  <a:ext uri="{FF2B5EF4-FFF2-40B4-BE49-F238E27FC236}">
                    <a16:creationId xmlns:a16="http://schemas.microsoft.com/office/drawing/2014/main" id="{C530C36A-43FF-4EAE-B98B-42656DB97AD7}"/>
                  </a:ext>
                </a:extLst>
              </p:cNvPr>
              <p:cNvSpPr>
                <a:spLocks noRot="1" noChangeAspect="1" noMove="1" noResize="1" noEditPoints="1" noAdjustHandles="1" noChangeArrowheads="1" noChangeShapeType="1" noTextEdit="1"/>
              </p:cNvSpPr>
              <p:nvPr/>
            </p:nvSpPr>
            <p:spPr>
              <a:xfrm>
                <a:off x="460862" y="7083431"/>
                <a:ext cx="8229600" cy="3700308"/>
              </a:xfrm>
              <a:prstGeom prst="rect">
                <a:avLst/>
              </a:prstGeom>
              <a:blipFill>
                <a:blip r:embed="rId3"/>
                <a:stretch>
                  <a:fillRect/>
                </a:stretch>
              </a:blipFill>
            </p:spPr>
            <p:txBody>
              <a:bodyPr/>
              <a:lstStyle/>
              <a:p>
                <a:r>
                  <a:rPr lang="en-MY">
                    <a:noFill/>
                  </a:rPr>
                  <a:t> </a:t>
                </a:r>
              </a:p>
            </p:txBody>
          </p:sp>
        </mc:Fallback>
      </mc:AlternateContent>
      <p:pic>
        <p:nvPicPr>
          <p:cNvPr id="6" name="Picture 5">
            <a:extLst>
              <a:ext uri="{FF2B5EF4-FFF2-40B4-BE49-F238E27FC236}">
                <a16:creationId xmlns:a16="http://schemas.microsoft.com/office/drawing/2014/main" id="{58F15E61-67F0-4C28-BB71-A971EC08DD62}"/>
              </a:ext>
            </a:extLst>
          </p:cNvPr>
          <p:cNvPicPr>
            <a:picLocks noChangeAspect="1"/>
          </p:cNvPicPr>
          <p:nvPr/>
        </p:nvPicPr>
        <p:blipFill>
          <a:blip r:embed="rId4"/>
          <a:stretch>
            <a:fillRect/>
          </a:stretch>
        </p:blipFill>
        <p:spPr>
          <a:xfrm>
            <a:off x="820162" y="4594504"/>
            <a:ext cx="4014859" cy="2551378"/>
          </a:xfrm>
          <a:prstGeom prst="rect">
            <a:avLst/>
          </a:prstGeom>
        </p:spPr>
      </p:pic>
    </p:spTree>
    <p:extLst>
      <p:ext uri="{BB962C8B-B14F-4D97-AF65-F5344CB8AC3E}">
        <p14:creationId xmlns:p14="http://schemas.microsoft.com/office/powerpoint/2010/main" val="4275688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239" y="-1036427"/>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gradFill rotWithShape="1">
              <a:gsLst>
                <a:gs pos="0">
                  <a:srgbClr val="5DE0E6">
                    <a:alpha val="100000"/>
                  </a:srgbClr>
                </a:gs>
                <a:gs pos="100000">
                  <a:srgbClr val="004AAD">
                    <a:alpha val="100000"/>
                  </a:srgbClr>
                </a:gs>
              </a:gsLst>
              <a:lin ang="0"/>
            </a:gradFill>
            <a:ln w="228600">
              <a:solidFill>
                <a:srgbClr val="082A44"/>
              </a:solidFill>
            </a:ln>
          </p:spPr>
          <p:txBody>
            <a:bodyPr/>
            <a:lstStyle/>
            <a:p>
              <a:endParaRPr lang="en-US"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494646" y="174838"/>
            <a:ext cx="11125200" cy="1054135"/>
          </a:xfrm>
          <a:prstGeom prst="rect">
            <a:avLst/>
          </a:prstGeom>
        </p:spPr>
        <p:txBody>
          <a:bodyPr wrap="square" lIns="0" tIns="0" rIns="0" bIns="0" rtlCol="0" anchor="t">
            <a:spAutoFit/>
          </a:bodyPr>
          <a:lstStyle/>
          <a:p>
            <a:pPr>
              <a:lnSpc>
                <a:spcPts val="9240"/>
              </a:lnSpc>
              <a:spcBef>
                <a:spcPct val="0"/>
              </a:spcBef>
            </a:pPr>
            <a:r>
              <a:rPr lang="en-US" sz="6600" dirty="0">
                <a:solidFill>
                  <a:srgbClr val="000000"/>
                </a:solidFill>
                <a:latin typeface="Norwester"/>
              </a:rPr>
              <a:t>Additional exercises</a:t>
            </a:r>
          </a:p>
        </p:txBody>
      </p:sp>
      <p:grpSp>
        <p:nvGrpSpPr>
          <p:cNvPr id="8" name="Group 2">
            <a:extLst>
              <a:ext uri="{FF2B5EF4-FFF2-40B4-BE49-F238E27FC236}">
                <a16:creationId xmlns:a16="http://schemas.microsoft.com/office/drawing/2014/main" id="{BFFD790A-025E-4C04-BCD4-AA98188B674D}"/>
              </a:ext>
            </a:extLst>
          </p:cNvPr>
          <p:cNvGrpSpPr/>
          <p:nvPr/>
        </p:nvGrpSpPr>
        <p:grpSpPr>
          <a:xfrm>
            <a:off x="0" y="2029436"/>
            <a:ext cx="14446486" cy="7650034"/>
            <a:chOff x="0" y="0"/>
            <a:chExt cx="3535667" cy="817246"/>
          </a:xfrm>
        </p:grpSpPr>
        <p:sp>
          <p:nvSpPr>
            <p:cNvPr id="9" name="Freeform 3">
              <a:extLst>
                <a:ext uri="{FF2B5EF4-FFF2-40B4-BE49-F238E27FC236}">
                  <a16:creationId xmlns:a16="http://schemas.microsoft.com/office/drawing/2014/main" id="{90452163-AEBC-4029-B2AB-FAB97EDE2BC7}"/>
                </a:ext>
              </a:extLst>
            </p:cNvPr>
            <p:cNvSpPr/>
            <p:nvPr/>
          </p:nvSpPr>
          <p:spPr>
            <a:xfrm>
              <a:off x="0" y="0"/>
              <a:ext cx="3535667" cy="817246"/>
            </a:xfrm>
            <a:custGeom>
              <a:avLst/>
              <a:gdLst/>
              <a:ahLst/>
              <a:cxnLst/>
              <a:rect l="l" t="t" r="r" b="b"/>
              <a:pathLst>
                <a:path w="3535667" h="817246">
                  <a:moveTo>
                    <a:pt x="24327" y="0"/>
                  </a:moveTo>
                  <a:lnTo>
                    <a:pt x="3511340" y="0"/>
                  </a:lnTo>
                  <a:cubicBezTo>
                    <a:pt x="3517792" y="0"/>
                    <a:pt x="3523980" y="2563"/>
                    <a:pt x="3528542" y="7125"/>
                  </a:cubicBezTo>
                  <a:cubicBezTo>
                    <a:pt x="3533104" y="11687"/>
                    <a:pt x="3535667" y="17875"/>
                    <a:pt x="3535667" y="24327"/>
                  </a:cubicBezTo>
                  <a:lnTo>
                    <a:pt x="3535667" y="792919"/>
                  </a:lnTo>
                  <a:cubicBezTo>
                    <a:pt x="3535667" y="806355"/>
                    <a:pt x="3524776" y="817246"/>
                    <a:pt x="3511340" y="817246"/>
                  </a:cubicBezTo>
                  <a:lnTo>
                    <a:pt x="24327" y="817246"/>
                  </a:lnTo>
                  <a:cubicBezTo>
                    <a:pt x="10891" y="817246"/>
                    <a:pt x="0" y="806355"/>
                    <a:pt x="0" y="792919"/>
                  </a:cubicBezTo>
                  <a:lnTo>
                    <a:pt x="0" y="24327"/>
                  </a:lnTo>
                  <a:cubicBezTo>
                    <a:pt x="0" y="10891"/>
                    <a:pt x="10891" y="0"/>
                    <a:pt x="24327" y="0"/>
                  </a:cubicBezTo>
                  <a:close/>
                </a:path>
              </a:pathLst>
            </a:custGeom>
            <a:solidFill>
              <a:srgbClr val="FFFFFF"/>
            </a:solidFill>
            <a:ln w="190500">
              <a:solidFill>
                <a:srgbClr val="082A44"/>
              </a:solidFill>
            </a:ln>
          </p:spPr>
          <p:txBody>
            <a:bodyPr/>
            <a:lstStyle/>
            <a:p>
              <a:endParaRPr lang="en-US" dirty="0"/>
            </a:p>
          </p:txBody>
        </p:sp>
        <p:sp>
          <p:nvSpPr>
            <p:cNvPr id="10" name="TextBox 4">
              <a:extLst>
                <a:ext uri="{FF2B5EF4-FFF2-40B4-BE49-F238E27FC236}">
                  <a16:creationId xmlns:a16="http://schemas.microsoft.com/office/drawing/2014/main" id="{9BD7AFB2-6B48-48E5-9C50-4E35BCCB528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E09D93DC-2AEE-476F-89E7-AC19CA12F719}"/>
                  </a:ext>
                </a:extLst>
              </p:cNvPr>
              <p:cNvSpPr/>
              <p:nvPr/>
            </p:nvSpPr>
            <p:spPr>
              <a:xfrm>
                <a:off x="484811" y="3097420"/>
                <a:ext cx="13441390" cy="3617850"/>
              </a:xfrm>
              <a:prstGeom prst="rect">
                <a:avLst/>
              </a:prstGeom>
            </p:spPr>
            <p:txBody>
              <a:bodyPr wrap="square">
                <a:spAutoFit/>
              </a:bodyPr>
              <a:lstStyle/>
              <a:p>
                <a:pPr>
                  <a:lnSpc>
                    <a:spcPct val="107000"/>
                  </a:lnSpc>
                  <a:spcAft>
                    <a:spcPts val="800"/>
                  </a:spcAft>
                </a:pPr>
                <a:r>
                  <a:rPr lang="en-MY" sz="3200" dirty="0">
                    <a:latin typeface="Arial" panose="020B0604020202020204" pitchFamily="34" charset="0"/>
                    <a:ea typeface="Calibri" panose="020F0502020204030204" pitchFamily="34" charset="0"/>
                    <a:cs typeface="Arial" panose="020B0604020202020204" pitchFamily="34" charset="0"/>
                  </a:rPr>
                  <a:t>1. Use a K Map to simplify the following expressions:</a:t>
                </a:r>
              </a:p>
              <a:p>
                <a:pPr>
                  <a:lnSpc>
                    <a:spcPct val="107000"/>
                  </a:lnSpc>
                  <a:spcAft>
                    <a:spcPts val="800"/>
                  </a:spcAft>
                </a:pPr>
                <a:r>
                  <a:rPr lang="en-MY"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mj-lt"/>
                  <a:buAutoNum type="romanLcPeriod"/>
                </a:pPr>
                <a14:m>
                  <m:oMath xmlns:m="http://schemas.openxmlformats.org/officeDocument/2006/math">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x</m:t>
                    </m:r>
                    <m: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B</m:t>
                        </m:r>
                      </m:e>
                    </m:acc>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A</m:t>
                        </m:r>
                      </m:e>
                    </m:acc>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B</m:t>
                        </m:r>
                      </m:e>
                    </m:acc>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e>
                    </m:acc>
                    <m: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A</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B</m:t>
                        </m:r>
                      </m:e>
                    </m:acc>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e>
                    </m:acc>
                    <m: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AB</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e>
                    </m:acc>
                  </m:oMath>
                </a14:m>
                <a:endParaRPr lang="en-US" sz="2800" dirty="0">
                  <a:solidFill>
                    <a:srgbClr val="000000"/>
                  </a:solidFill>
                  <a:latin typeface="Calibri" panose="020F0502020204030204" pitchFamily="34" charset="0"/>
                  <a:ea typeface="Cambria Math" panose="02040503050406030204" pitchFamily="18" charset="0"/>
                  <a:cs typeface="Cambria Math" panose="02040503050406030204" pitchFamily="18" charset="0"/>
                </a:endParaRPr>
              </a:p>
              <a:p>
                <a:pPr marL="342900" marR="0" lvl="0" indent="-342900">
                  <a:lnSpc>
                    <a:spcPct val="150000"/>
                  </a:lnSpc>
                  <a:spcBef>
                    <a:spcPts val="0"/>
                  </a:spcBef>
                  <a:spcAft>
                    <a:spcPts val="0"/>
                  </a:spcAft>
                  <a:buFont typeface="+mj-lt"/>
                  <a:buAutoNum type="romanLcPeriod"/>
                </a:pPr>
                <a:r>
                  <a:rPr lang="en-MY" sz="28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y</m:t>
                    </m:r>
                    <m:r>
                      <a:rPr lang="en-MY" sz="2800" i="0">
                        <a:latin typeface="Cambria Math" panose="02040503050406030204" pitchFamily="18" charset="0"/>
                        <a:ea typeface="Calibri" panose="020F0502020204030204" pitchFamily="34" charset="0"/>
                        <a:cs typeface="Times New Roman" panose="02020603050405020304" pitchFamily="18" charset="0"/>
                      </a:rPr>
                      <m:t>=</m:t>
                    </m:r>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ABC</m:t>
                    </m:r>
                    <m:r>
                      <a:rPr lang="en-MY" sz="2800" i="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sz="28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A</m:t>
                        </m:r>
                      </m:e>
                    </m:acc>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B</m:t>
                    </m:r>
                    <m:acc>
                      <m:accPr>
                        <m:chr m:val="̅"/>
                        <m:ctrlPr>
                          <a:rPr lang="en-MY" sz="28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C</m:t>
                        </m:r>
                      </m:e>
                    </m:acc>
                    <m:r>
                      <a:rPr lang="en-MY" sz="2800" i="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sz="28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C</m:t>
                        </m:r>
                      </m:e>
                    </m:acc>
                    <m:r>
                      <a:rPr lang="en-MY" sz="2800" i="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sz="28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A</m:t>
                        </m:r>
                      </m:e>
                    </m:acc>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BC</m:t>
                    </m:r>
                  </m:oMath>
                </a14:m>
                <a:r>
                  <a:rPr lang="en-MY" sz="2800" dirty="0">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50000"/>
                  </a:lnSpc>
                  <a:spcBef>
                    <a:spcPts val="0"/>
                  </a:spcBef>
                  <a:spcAft>
                    <a:spcPts val="0"/>
                  </a:spcAft>
                  <a:buFont typeface="+mj-lt"/>
                  <a:buAutoNum type="romanLcPeriod"/>
                </a:pPr>
                <a14:m>
                  <m:oMath xmlns:m="http://schemas.openxmlformats.org/officeDocument/2006/math">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z</m:t>
                    </m:r>
                    <m:r>
                      <a:rPr lang="en-MY" sz="2800" i="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sz="28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A</m:t>
                        </m:r>
                      </m:e>
                    </m:acc>
                    <m:r>
                      <a:rPr lang="en-MY" sz="2800" i="0">
                        <a:latin typeface="Cambria Math" panose="02040503050406030204" pitchFamily="18" charset="0"/>
                        <a:ea typeface="Calibri" panose="020F0502020204030204" pitchFamily="34" charset="0"/>
                        <a:cs typeface="Times New Roman" panose="02020603050405020304" pitchFamily="18" charset="0"/>
                      </a:rPr>
                      <m:t>+</m:t>
                    </m:r>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AB</m:t>
                    </m:r>
                    <m:acc>
                      <m:accPr>
                        <m:chr m:val="̅"/>
                        <m:ctrlPr>
                          <a:rPr lang="en-MY" sz="28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C</m:t>
                        </m:r>
                      </m:e>
                    </m:acc>
                  </m:oMath>
                </a14:m>
                <a:endParaRPr lang="en-MY" sz="2800" dirty="0">
                  <a:latin typeface="Calibri" panose="020F0502020204030204" pitchFamily="34" charset="0"/>
                  <a:ea typeface="Calibri" panose="020F0502020204030204" pitchFamily="34" charset="0"/>
                  <a:cs typeface="Times New Roman" panose="02020603050405020304" pitchFamily="18" charset="0"/>
                </a:endParaRPr>
              </a:p>
              <a:p>
                <a:pPr lvl="0"/>
                <a:endParaRPr lang="en-MY" dirty="0"/>
              </a:p>
              <a:p>
                <a:r>
                  <a:rPr lang="en-MY" dirty="0"/>
                  <a:t> </a:t>
                </a:r>
              </a:p>
            </p:txBody>
          </p:sp>
        </mc:Choice>
        <mc:Fallback>
          <p:sp>
            <p:nvSpPr>
              <p:cNvPr id="21" name="Rectangle 20">
                <a:extLst>
                  <a:ext uri="{FF2B5EF4-FFF2-40B4-BE49-F238E27FC236}">
                    <a16:creationId xmlns:a16="http://schemas.microsoft.com/office/drawing/2014/main" id="{E09D93DC-2AEE-476F-89E7-AC19CA12F719}"/>
                  </a:ext>
                </a:extLst>
              </p:cNvPr>
              <p:cNvSpPr>
                <a:spLocks noRot="1" noChangeAspect="1" noMove="1" noResize="1" noEditPoints="1" noAdjustHandles="1" noChangeArrowheads="1" noChangeShapeType="1" noTextEdit="1"/>
              </p:cNvSpPr>
              <p:nvPr/>
            </p:nvSpPr>
            <p:spPr>
              <a:xfrm>
                <a:off x="484811" y="3097420"/>
                <a:ext cx="13441390" cy="3617850"/>
              </a:xfrm>
              <a:prstGeom prst="rect">
                <a:avLst/>
              </a:prstGeom>
              <a:blipFill>
                <a:blip r:embed="rId2"/>
                <a:stretch>
                  <a:fillRect l="-1180" t="-2357"/>
                </a:stretch>
              </a:blipFill>
            </p:spPr>
            <p:txBody>
              <a:bodyPr/>
              <a:lstStyle/>
              <a:p>
                <a:r>
                  <a:rPr lang="en-MY">
                    <a:noFill/>
                  </a:rPr>
                  <a:t> </a:t>
                </a:r>
              </a:p>
            </p:txBody>
          </p:sp>
        </mc:Fallback>
      </mc:AlternateContent>
    </p:spTree>
    <p:extLst>
      <p:ext uri="{BB962C8B-B14F-4D97-AF65-F5344CB8AC3E}">
        <p14:creationId xmlns:p14="http://schemas.microsoft.com/office/powerpoint/2010/main" val="1745326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239" y="-1036427"/>
            <a:ext cx="16230971" cy="13068092"/>
            <a:chOff x="0" y="0"/>
            <a:chExt cx="4274824" cy="3441802"/>
          </a:xfrm>
        </p:grpSpPr>
        <p:sp>
          <p:nvSpPr>
            <p:cNvPr id="3" name="Freeform 3"/>
            <p:cNvSpPr/>
            <p:nvPr/>
          </p:nvSpPr>
          <p:spPr>
            <a:xfrm>
              <a:off x="0" y="0"/>
              <a:ext cx="4274824" cy="3441802"/>
            </a:xfrm>
            <a:custGeom>
              <a:avLst/>
              <a:gdLst/>
              <a:ahLst/>
              <a:cxnLst/>
              <a:rect l="l" t="t" r="r" b="b"/>
              <a:pathLst>
                <a:path w="4274824" h="3441802">
                  <a:moveTo>
                    <a:pt x="24326" y="0"/>
                  </a:moveTo>
                  <a:lnTo>
                    <a:pt x="4250498" y="0"/>
                  </a:lnTo>
                  <a:cubicBezTo>
                    <a:pt x="4263932" y="0"/>
                    <a:pt x="4274824" y="10891"/>
                    <a:pt x="4274824" y="24326"/>
                  </a:cubicBezTo>
                  <a:lnTo>
                    <a:pt x="4274824" y="3417476"/>
                  </a:lnTo>
                  <a:cubicBezTo>
                    <a:pt x="4274824" y="3430911"/>
                    <a:pt x="4263932" y="3441802"/>
                    <a:pt x="4250498" y="3441802"/>
                  </a:cubicBezTo>
                  <a:lnTo>
                    <a:pt x="24326" y="3441802"/>
                  </a:lnTo>
                  <a:cubicBezTo>
                    <a:pt x="17874" y="3441802"/>
                    <a:pt x="11687" y="3439239"/>
                    <a:pt x="7125" y="3434677"/>
                  </a:cubicBezTo>
                  <a:cubicBezTo>
                    <a:pt x="2563" y="3430115"/>
                    <a:pt x="0" y="3423927"/>
                    <a:pt x="0" y="3417476"/>
                  </a:cubicBezTo>
                  <a:lnTo>
                    <a:pt x="0" y="24326"/>
                  </a:lnTo>
                  <a:cubicBezTo>
                    <a:pt x="0" y="17874"/>
                    <a:pt x="2563" y="11687"/>
                    <a:pt x="7125" y="7125"/>
                  </a:cubicBezTo>
                  <a:cubicBezTo>
                    <a:pt x="11687" y="2563"/>
                    <a:pt x="17874" y="0"/>
                    <a:pt x="24326" y="0"/>
                  </a:cubicBezTo>
                  <a:close/>
                </a:path>
              </a:pathLst>
            </a:custGeom>
            <a:gradFill rotWithShape="1">
              <a:gsLst>
                <a:gs pos="0">
                  <a:srgbClr val="5DE0E6">
                    <a:alpha val="100000"/>
                  </a:srgbClr>
                </a:gs>
                <a:gs pos="100000">
                  <a:srgbClr val="004AAD">
                    <a:alpha val="100000"/>
                  </a:srgbClr>
                </a:gs>
              </a:gsLst>
              <a:lin ang="0"/>
            </a:gradFill>
            <a:ln w="228600">
              <a:solidFill>
                <a:srgbClr val="082A44"/>
              </a:solidFill>
            </a:ln>
          </p:spPr>
          <p:txBody>
            <a:bodyPr/>
            <a:lstStyle/>
            <a:p>
              <a:endParaRPr lang="en-US"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494646" y="174838"/>
            <a:ext cx="11125200" cy="1054135"/>
          </a:xfrm>
          <a:prstGeom prst="rect">
            <a:avLst/>
          </a:prstGeom>
        </p:spPr>
        <p:txBody>
          <a:bodyPr wrap="square" lIns="0" tIns="0" rIns="0" bIns="0" rtlCol="0" anchor="t">
            <a:spAutoFit/>
          </a:bodyPr>
          <a:lstStyle/>
          <a:p>
            <a:pPr>
              <a:lnSpc>
                <a:spcPts val="9240"/>
              </a:lnSpc>
              <a:spcBef>
                <a:spcPct val="0"/>
              </a:spcBef>
            </a:pPr>
            <a:r>
              <a:rPr lang="en-US" sz="6600" dirty="0">
                <a:solidFill>
                  <a:srgbClr val="000000"/>
                </a:solidFill>
                <a:latin typeface="Norwester"/>
              </a:rPr>
              <a:t>Additional exercises</a:t>
            </a:r>
          </a:p>
        </p:txBody>
      </p:sp>
      <p:grpSp>
        <p:nvGrpSpPr>
          <p:cNvPr id="8" name="Group 2">
            <a:extLst>
              <a:ext uri="{FF2B5EF4-FFF2-40B4-BE49-F238E27FC236}">
                <a16:creationId xmlns:a16="http://schemas.microsoft.com/office/drawing/2014/main" id="{BFFD790A-025E-4C04-BCD4-AA98188B674D}"/>
              </a:ext>
            </a:extLst>
          </p:cNvPr>
          <p:cNvGrpSpPr/>
          <p:nvPr/>
        </p:nvGrpSpPr>
        <p:grpSpPr>
          <a:xfrm>
            <a:off x="0" y="2029436"/>
            <a:ext cx="14446486" cy="7650034"/>
            <a:chOff x="0" y="0"/>
            <a:chExt cx="3535667" cy="817246"/>
          </a:xfrm>
        </p:grpSpPr>
        <p:sp>
          <p:nvSpPr>
            <p:cNvPr id="9" name="Freeform 3">
              <a:extLst>
                <a:ext uri="{FF2B5EF4-FFF2-40B4-BE49-F238E27FC236}">
                  <a16:creationId xmlns:a16="http://schemas.microsoft.com/office/drawing/2014/main" id="{90452163-AEBC-4029-B2AB-FAB97EDE2BC7}"/>
                </a:ext>
              </a:extLst>
            </p:cNvPr>
            <p:cNvSpPr/>
            <p:nvPr/>
          </p:nvSpPr>
          <p:spPr>
            <a:xfrm>
              <a:off x="0" y="0"/>
              <a:ext cx="3535667" cy="817246"/>
            </a:xfrm>
            <a:custGeom>
              <a:avLst/>
              <a:gdLst/>
              <a:ahLst/>
              <a:cxnLst/>
              <a:rect l="l" t="t" r="r" b="b"/>
              <a:pathLst>
                <a:path w="3535667" h="817246">
                  <a:moveTo>
                    <a:pt x="24327" y="0"/>
                  </a:moveTo>
                  <a:lnTo>
                    <a:pt x="3511340" y="0"/>
                  </a:lnTo>
                  <a:cubicBezTo>
                    <a:pt x="3517792" y="0"/>
                    <a:pt x="3523980" y="2563"/>
                    <a:pt x="3528542" y="7125"/>
                  </a:cubicBezTo>
                  <a:cubicBezTo>
                    <a:pt x="3533104" y="11687"/>
                    <a:pt x="3535667" y="17875"/>
                    <a:pt x="3535667" y="24327"/>
                  </a:cubicBezTo>
                  <a:lnTo>
                    <a:pt x="3535667" y="792919"/>
                  </a:lnTo>
                  <a:cubicBezTo>
                    <a:pt x="3535667" y="806355"/>
                    <a:pt x="3524776" y="817246"/>
                    <a:pt x="3511340" y="817246"/>
                  </a:cubicBezTo>
                  <a:lnTo>
                    <a:pt x="24327" y="817246"/>
                  </a:lnTo>
                  <a:cubicBezTo>
                    <a:pt x="10891" y="817246"/>
                    <a:pt x="0" y="806355"/>
                    <a:pt x="0" y="792919"/>
                  </a:cubicBezTo>
                  <a:lnTo>
                    <a:pt x="0" y="24327"/>
                  </a:lnTo>
                  <a:cubicBezTo>
                    <a:pt x="0" y="10891"/>
                    <a:pt x="10891" y="0"/>
                    <a:pt x="24327" y="0"/>
                  </a:cubicBezTo>
                  <a:close/>
                </a:path>
              </a:pathLst>
            </a:custGeom>
            <a:solidFill>
              <a:srgbClr val="FFFFFF"/>
            </a:solidFill>
            <a:ln w="190500">
              <a:solidFill>
                <a:srgbClr val="082A44"/>
              </a:solidFill>
            </a:ln>
          </p:spPr>
          <p:txBody>
            <a:bodyPr/>
            <a:lstStyle/>
            <a:p>
              <a:endParaRPr lang="en-US" dirty="0"/>
            </a:p>
          </p:txBody>
        </p:sp>
        <p:sp>
          <p:nvSpPr>
            <p:cNvPr id="10" name="TextBox 4">
              <a:extLst>
                <a:ext uri="{FF2B5EF4-FFF2-40B4-BE49-F238E27FC236}">
                  <a16:creationId xmlns:a16="http://schemas.microsoft.com/office/drawing/2014/main" id="{9BD7AFB2-6B48-48E5-9C50-4E35BCCB528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mc:Choice xmlns:a14="http://schemas.microsoft.com/office/drawing/2010/main" Requires="a14">
          <p:sp>
            <p:nvSpPr>
              <p:cNvPr id="21" name="Rectangle 20">
                <a:extLst>
                  <a:ext uri="{FF2B5EF4-FFF2-40B4-BE49-F238E27FC236}">
                    <a16:creationId xmlns:a16="http://schemas.microsoft.com/office/drawing/2014/main" id="{E09D93DC-2AEE-476F-89E7-AC19CA12F719}"/>
                  </a:ext>
                </a:extLst>
              </p:cNvPr>
              <p:cNvSpPr/>
              <p:nvPr/>
            </p:nvSpPr>
            <p:spPr>
              <a:xfrm>
                <a:off x="484811" y="3097420"/>
                <a:ext cx="13441390" cy="3396635"/>
              </a:xfrm>
              <a:prstGeom prst="rect">
                <a:avLst/>
              </a:prstGeom>
            </p:spPr>
            <p:txBody>
              <a:bodyPr wrap="square">
                <a:spAutoFit/>
              </a:bodyPr>
              <a:lstStyle/>
              <a:p>
                <a:pPr>
                  <a:lnSpc>
                    <a:spcPct val="107000"/>
                  </a:lnSpc>
                  <a:spcAft>
                    <a:spcPts val="800"/>
                  </a:spcAft>
                </a:pPr>
                <a:r>
                  <a:rPr lang="en-MY" sz="3200" dirty="0">
                    <a:latin typeface="Arial" panose="020B0604020202020204" pitchFamily="34" charset="0"/>
                    <a:ea typeface="Calibri" panose="020F0502020204030204" pitchFamily="34" charset="0"/>
                    <a:cs typeface="Arial" panose="020B0604020202020204" pitchFamily="34" charset="0"/>
                  </a:rPr>
                  <a:t>2. Use a K Map to simplify the following expressions:</a:t>
                </a:r>
              </a:p>
              <a:p>
                <a:pPr>
                  <a:lnSpc>
                    <a:spcPct val="107000"/>
                  </a:lnSpc>
                  <a:spcAft>
                    <a:spcPts val="800"/>
                  </a:spcAft>
                </a:pPr>
                <a:r>
                  <a:rPr lang="en-MY" dirty="0">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50000"/>
                  </a:lnSpc>
                  <a:spcBef>
                    <a:spcPts val="0"/>
                  </a:spcBef>
                  <a:spcAft>
                    <a:spcPts val="0"/>
                  </a:spcAft>
                  <a:buFont typeface="+mj-lt"/>
                  <a:buAutoNum type="romanLcPeriod"/>
                </a:pPr>
                <a14:m>
                  <m:oMath xmlns:m="http://schemas.openxmlformats.org/officeDocument/2006/math">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x</m:t>
                    </m:r>
                    <m: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A</m:t>
                        </m:r>
                      </m:e>
                    </m:acc>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B</m:t>
                        </m:r>
                      </m:e>
                    </m:acc>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e>
                    </m:acc>
                    <m: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A</m:t>
                        </m:r>
                      </m:e>
                    </m:acc>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B</m:t>
                        </m:r>
                      </m:e>
                    </m:acc>
                    <m:r>
                      <m:rPr>
                        <m:sty m:val="p"/>
                      </m:rPr>
                      <a:rPr lang="en-US" sz="2800" b="0" i="0"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US" sz="2800" b="0" i="0"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A</m:t>
                        </m:r>
                      </m:e>
                    </m:acc>
                    <m:r>
                      <m:rPr>
                        <m:sty m:val="p"/>
                      </m:rPr>
                      <a:rPr lang="en-US" sz="2800" b="0" i="0"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BC</m:t>
                    </m:r>
                    <m: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US"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A</m:t>
                        </m:r>
                      </m:e>
                    </m:acc>
                    <m:r>
                      <m:rPr>
                        <m:sty m:val="p"/>
                      </m:rPr>
                      <a:rPr lang="en-US"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B</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i="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e>
                    </m:acc>
                    <m:r>
                      <a:rPr lang="en-US" sz="2800" b="0" i="1"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r>
                      <m:rPr>
                        <m:sty m:val="p"/>
                      </m:rPr>
                      <a:rPr lang="en-US" sz="2800" b="0" i="0"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A</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B</m:t>
                        </m:r>
                      </m:e>
                    </m:acc>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e>
                    </m:acc>
                  </m:oMath>
                </a14:m>
                <a:r>
                  <a:rPr lang="en-US" sz="2800" dirty="0">
                    <a:solidFill>
                      <a:srgbClr val="000000"/>
                    </a:solidFill>
                    <a:latin typeface="Calibri" panose="020F0502020204030204" pitchFamily="34" charset="0"/>
                    <a:ea typeface="Cambria Math" panose="02040503050406030204" pitchFamily="18" charset="0"/>
                    <a:cs typeface="Cambria Math" panose="02040503050406030204" pitchFamily="18" charset="0"/>
                  </a:rPr>
                  <a:t>+</a:t>
                </a:r>
                <a:r>
                  <a:rPr lang="en-US" sz="2800" dirty="0">
                    <a:solidFill>
                      <a:srgbClr val="000000"/>
                    </a:solidFill>
                    <a:ea typeface="Cambria Math" panose="02040503050406030204" pitchFamily="18" charset="0"/>
                    <a:cs typeface="Cambria Math" panose="02040503050406030204" pitchFamily="18" charset="0"/>
                  </a:rPr>
                  <a:t> </a:t>
                </a:r>
                <a14:m>
                  <m:oMath xmlns:m="http://schemas.openxmlformats.org/officeDocument/2006/math">
                    <m:r>
                      <m:rPr>
                        <m:sty m:val="p"/>
                      </m:rPr>
                      <a:rPr lang="en-US"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AB</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e>
                    </m:acc>
                  </m:oMath>
                </a14:m>
                <a:endParaRPr lang="en-US" sz="2800" dirty="0">
                  <a:solidFill>
                    <a:srgbClr val="000000"/>
                  </a:solidFill>
                  <a:latin typeface="Calibri" panose="020F0502020204030204" pitchFamily="34" charset="0"/>
                  <a:ea typeface="Cambria Math" panose="02040503050406030204" pitchFamily="18" charset="0"/>
                  <a:cs typeface="Cambria Math" panose="02040503050406030204" pitchFamily="18" charset="0"/>
                </a:endParaRPr>
              </a:p>
              <a:p>
                <a:pPr marL="342900" marR="0" lvl="0" indent="-342900">
                  <a:lnSpc>
                    <a:spcPct val="150000"/>
                  </a:lnSpc>
                  <a:spcBef>
                    <a:spcPts val="0"/>
                  </a:spcBef>
                  <a:spcAft>
                    <a:spcPts val="0"/>
                  </a:spcAft>
                  <a:buFont typeface="+mj-lt"/>
                  <a:buAutoNum type="romanLcPeriod"/>
                </a:pPr>
                <a:r>
                  <a:rPr lang="en-MY" sz="28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2800">
                        <a:latin typeface="Cambria Math" panose="02040503050406030204" pitchFamily="18" charset="0"/>
                        <a:ea typeface="Calibri" panose="020F0502020204030204" pitchFamily="34" charset="0"/>
                        <a:cs typeface="Times New Roman" panose="02020603050405020304" pitchFamily="18" charset="0"/>
                      </a:rPr>
                      <m:t>F</m:t>
                    </m:r>
                    <m:r>
                      <a:rPr lang="en-MY" sz="2800" i="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A</m:t>
                        </m:r>
                      </m:e>
                    </m:acc>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B</m:t>
                        </m:r>
                      </m:e>
                    </m:acc>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e>
                    </m:acc>
                    <m:r>
                      <a:rPr lang="en-US" sz="2800" b="0" i="0"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A</m:t>
                        </m:r>
                      </m:e>
                    </m:acc>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B</m:t>
                        </m:r>
                      </m:e>
                    </m:acc>
                    <m:r>
                      <m:rPr>
                        <m:sty m:val="p"/>
                      </m:rPr>
                      <a:rPr lang="en-US"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r>
                      <a:rPr lang="en-MY" sz="2800" i="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sz="28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MY" sz="2800">
                            <a:latin typeface="Cambria Math" panose="02040503050406030204" pitchFamily="18" charset="0"/>
                            <a:ea typeface="Calibri" panose="020F0502020204030204" pitchFamily="34" charset="0"/>
                            <a:cs typeface="Times New Roman" panose="02020603050405020304" pitchFamily="18" charset="0"/>
                          </a:rPr>
                          <m:t>A</m:t>
                        </m:r>
                      </m:e>
                    </m:acc>
                    <m:r>
                      <m:rPr>
                        <m:sty m:val="p"/>
                      </m:rPr>
                      <a:rPr lang="en-MY" sz="2800">
                        <a:latin typeface="Cambria Math" panose="02040503050406030204" pitchFamily="18" charset="0"/>
                        <a:ea typeface="Calibri" panose="020F0502020204030204" pitchFamily="34" charset="0"/>
                        <a:cs typeface="Times New Roman" panose="02020603050405020304" pitchFamily="18" charset="0"/>
                      </a:rPr>
                      <m:t>BC</m:t>
                    </m:r>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US"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A</m:t>
                        </m:r>
                      </m:e>
                    </m:acc>
                    <m:r>
                      <m:rPr>
                        <m:sty m:val="p"/>
                      </m:rPr>
                      <a:rPr lang="en-US"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B</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e>
                    </m:acc>
                    <m:r>
                      <a:rPr lang="en-US" sz="2800" b="0" i="0"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r>
                      <m:rPr>
                        <m:sty m:val="p"/>
                      </m:rPr>
                      <a:rPr lang="en-US" sz="2800" b="0" i="0"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ABC</m:t>
                    </m:r>
                    <m:r>
                      <a:rPr lang="en-MY" sz="2800" i="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b="0" i="0" smtClean="0">
                        <a:latin typeface="Cambria Math" panose="02040503050406030204" pitchFamily="18" charset="0"/>
                        <a:ea typeface="Calibri" panose="020F0502020204030204" pitchFamily="34" charset="0"/>
                        <a:cs typeface="Times New Roman" panose="02020603050405020304" pitchFamily="18" charset="0"/>
                      </a:rPr>
                      <m:t>AB</m:t>
                    </m:r>
                    <m:acc>
                      <m:accPr>
                        <m:chr m:val="̅"/>
                        <m:ctrlPr>
                          <a:rPr lang="en-MY" sz="28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800" b="0" i="0" smtClean="0">
                            <a:latin typeface="Cambria Math" panose="02040503050406030204" pitchFamily="18" charset="0"/>
                            <a:ea typeface="Calibri" panose="020F0502020204030204" pitchFamily="34" charset="0"/>
                            <a:cs typeface="Times New Roman" panose="02020603050405020304" pitchFamily="18" charset="0"/>
                          </a:rPr>
                          <m:t>C</m:t>
                        </m:r>
                      </m:e>
                    </m:acc>
                  </m:oMath>
                </a14:m>
                <a:endParaRPr lang="en-MY" sz="2800"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50000"/>
                  </a:lnSpc>
                  <a:spcBef>
                    <a:spcPts val="0"/>
                  </a:spcBef>
                  <a:spcAft>
                    <a:spcPts val="0"/>
                  </a:spcAft>
                  <a:buFont typeface="+mj-lt"/>
                  <a:buAutoNum type="romanLcPeriod"/>
                </a:pPr>
                <a14:m>
                  <m:oMath xmlns:m="http://schemas.openxmlformats.org/officeDocument/2006/math">
                    <m:r>
                      <m:rPr>
                        <m:sty m:val="p"/>
                      </m:rPr>
                      <a:rPr lang="en-MY" sz="2800">
                        <a:latin typeface="Cambria Math" panose="02040503050406030204" pitchFamily="18" charset="0"/>
                        <a:ea typeface="Calibri" panose="020F0502020204030204" pitchFamily="34" charset="0"/>
                        <a:cs typeface="Times New Roman" panose="02020603050405020304" pitchFamily="18" charset="0"/>
                      </a:rPr>
                      <m:t>G</m:t>
                    </m:r>
                    <m:r>
                      <a:rPr lang="en-MY" sz="2800" i="0">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MY" sz="2800" i="1">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MY" sz="2800" i="0">
                            <a:latin typeface="Cambria Math" panose="02040503050406030204" pitchFamily="18" charset="0"/>
                            <a:ea typeface="Calibri" panose="020F0502020204030204" pitchFamily="34" charset="0"/>
                            <a:cs typeface="Times New Roman" panose="02020603050405020304" pitchFamily="18" charset="0"/>
                          </a:rPr>
                          <m:t>A</m:t>
                        </m:r>
                      </m:e>
                    </m:acc>
                    <m:r>
                      <a:rPr lang="en-US" sz="2800" b="0" i="1" smtClean="0">
                        <a:latin typeface="Cambria Math" panose="02040503050406030204" pitchFamily="18" charset="0"/>
                        <a:ea typeface="Calibri" panose="020F0502020204030204" pitchFamily="34" charset="0"/>
                        <a:cs typeface="Times New Roman" panose="02020603050405020304" pitchFamily="18" charset="0"/>
                      </a:rPr>
                      <m:t>𝐵</m:t>
                    </m:r>
                    <m:r>
                      <a:rPr lang="en-US" sz="2800" b="0" i="1" smtClean="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B</m:t>
                    </m:r>
                    <m:acc>
                      <m:accPr>
                        <m:chr m:val="̅"/>
                        <m:ctrlPr>
                          <a:rPr lang="en-MY" sz="28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ctrlPr>
                      </m:accPr>
                      <m:e>
                        <m:r>
                          <m:rPr>
                            <m:sty m:val="p"/>
                          </m:rPr>
                          <a:rPr lang="en-MY" sz="2800">
                            <a:solidFill>
                              <a:srgbClr val="000000"/>
                            </a:solidFill>
                            <a:latin typeface="Cambria Math" panose="02040503050406030204" pitchFamily="18" charset="0"/>
                            <a:ea typeface="Cambria Math" panose="02040503050406030204" pitchFamily="18" charset="0"/>
                            <a:cs typeface="Cambria Math" panose="02040503050406030204" pitchFamily="18" charset="0"/>
                          </a:rPr>
                          <m:t>C</m:t>
                        </m:r>
                      </m:e>
                    </m:acc>
                    <m:r>
                      <a:rPr lang="en-US" sz="2800" b="0" i="1"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r>
                      <a:rPr lang="en-US" sz="2800" b="0" i="1"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𝐵𝐶</m:t>
                    </m:r>
                    <m:r>
                      <a:rPr lang="en-US" sz="2800" b="0" i="1"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r>
                      <a:rPr lang="en-US" sz="2800" b="0" i="1" smtClean="0">
                        <a:solidFill>
                          <a:srgbClr val="000000"/>
                        </a:solidFill>
                        <a:latin typeface="Cambria Math" panose="02040503050406030204" pitchFamily="18" charset="0"/>
                        <a:ea typeface="Cambria Math" panose="02040503050406030204" pitchFamily="18" charset="0"/>
                        <a:cs typeface="Cambria Math" panose="02040503050406030204" pitchFamily="18" charset="0"/>
                      </a:rPr>
                      <m:t>𝐴</m:t>
                    </m:r>
                    <m:acc>
                      <m:accPr>
                        <m:chr m:val="̅"/>
                        <m:ctrlPr>
                          <a:rPr lang="en-US"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accPr>
                      <m:e>
                        <m:r>
                          <a:rPr lang="en-US" sz="2800"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𝐵</m:t>
                        </m:r>
                      </m:e>
                    </m:acc>
                    <m:acc>
                      <m:accPr>
                        <m:chr m:val="̅"/>
                        <m:ctrlPr>
                          <a:rPr lang="en-MY"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𝐶</m:t>
                        </m:r>
                      </m:e>
                    </m:acc>
                  </m:oMath>
                </a14:m>
                <a:endParaRPr lang="en-MY" dirty="0"/>
              </a:p>
              <a:p>
                <a:r>
                  <a:rPr lang="en-MY" dirty="0"/>
                  <a:t> </a:t>
                </a:r>
              </a:p>
            </p:txBody>
          </p:sp>
        </mc:Choice>
        <mc:Fallback>
          <p:sp>
            <p:nvSpPr>
              <p:cNvPr id="21" name="Rectangle 20">
                <a:extLst>
                  <a:ext uri="{FF2B5EF4-FFF2-40B4-BE49-F238E27FC236}">
                    <a16:creationId xmlns:a16="http://schemas.microsoft.com/office/drawing/2014/main" id="{E09D93DC-2AEE-476F-89E7-AC19CA12F719}"/>
                  </a:ext>
                </a:extLst>
              </p:cNvPr>
              <p:cNvSpPr>
                <a:spLocks noRot="1" noChangeAspect="1" noMove="1" noResize="1" noEditPoints="1" noAdjustHandles="1" noChangeArrowheads="1" noChangeShapeType="1" noTextEdit="1"/>
              </p:cNvSpPr>
              <p:nvPr/>
            </p:nvSpPr>
            <p:spPr>
              <a:xfrm>
                <a:off x="484811" y="3097420"/>
                <a:ext cx="13441390" cy="3396635"/>
              </a:xfrm>
              <a:prstGeom prst="rect">
                <a:avLst/>
              </a:prstGeom>
              <a:blipFill>
                <a:blip r:embed="rId2"/>
                <a:stretch>
                  <a:fillRect l="-1180" t="-2513"/>
                </a:stretch>
              </a:blipFill>
            </p:spPr>
            <p:txBody>
              <a:bodyPr/>
              <a:lstStyle/>
              <a:p>
                <a:r>
                  <a:rPr lang="en-MY">
                    <a:noFill/>
                  </a:rPr>
                  <a:t> </a:t>
                </a:r>
              </a:p>
            </p:txBody>
          </p:sp>
        </mc:Fallback>
      </mc:AlternateContent>
    </p:spTree>
    <p:extLst>
      <p:ext uri="{BB962C8B-B14F-4D97-AF65-F5344CB8AC3E}">
        <p14:creationId xmlns:p14="http://schemas.microsoft.com/office/powerpoint/2010/main" val="357940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773648"/>
            <a:ext cx="16243860" cy="8720096"/>
            <a:chOff x="0" y="0"/>
            <a:chExt cx="3538556" cy="1899582"/>
          </a:xfrm>
        </p:grpSpPr>
        <p:sp>
          <p:nvSpPr>
            <p:cNvPr id="3" name="Freeform 3"/>
            <p:cNvSpPr/>
            <p:nvPr/>
          </p:nvSpPr>
          <p:spPr>
            <a:xfrm>
              <a:off x="0" y="0"/>
              <a:ext cx="3538556" cy="1899582"/>
            </a:xfrm>
            <a:custGeom>
              <a:avLst/>
              <a:gdLst/>
              <a:ahLst/>
              <a:cxnLst/>
              <a:rect l="l" t="t" r="r" b="b"/>
              <a:pathLst>
                <a:path w="3538556" h="1899582">
                  <a:moveTo>
                    <a:pt x="24307" y="0"/>
                  </a:moveTo>
                  <a:lnTo>
                    <a:pt x="3514249" y="0"/>
                  </a:lnTo>
                  <a:cubicBezTo>
                    <a:pt x="3520696" y="0"/>
                    <a:pt x="3526878" y="2561"/>
                    <a:pt x="3531436" y="7119"/>
                  </a:cubicBezTo>
                  <a:cubicBezTo>
                    <a:pt x="3535995" y="11678"/>
                    <a:pt x="3538556" y="17860"/>
                    <a:pt x="3538556" y="24307"/>
                  </a:cubicBezTo>
                  <a:lnTo>
                    <a:pt x="3538556" y="1875275"/>
                  </a:lnTo>
                  <a:cubicBezTo>
                    <a:pt x="3538556" y="1888699"/>
                    <a:pt x="3527673" y="1899582"/>
                    <a:pt x="3514249" y="1899582"/>
                  </a:cubicBezTo>
                  <a:lnTo>
                    <a:pt x="24307" y="1899582"/>
                  </a:lnTo>
                  <a:cubicBezTo>
                    <a:pt x="10883" y="1899582"/>
                    <a:pt x="0" y="1888699"/>
                    <a:pt x="0" y="1875275"/>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aphicFrame>
        <p:nvGraphicFramePr>
          <p:cNvPr id="5" name="Table 5"/>
          <p:cNvGraphicFramePr>
            <a:graphicFrameLocks noGrp="1"/>
          </p:cNvGraphicFramePr>
          <p:nvPr/>
        </p:nvGraphicFramePr>
        <p:xfrm>
          <a:off x="10078035" y="5005399"/>
          <a:ext cx="6914787" cy="3981450"/>
        </p:xfrm>
        <a:graphic>
          <a:graphicData uri="http://schemas.openxmlformats.org/drawingml/2006/table">
            <a:tbl>
              <a:tblPr/>
              <a:tblGrid>
                <a:gridCol w="2304929">
                  <a:extLst>
                    <a:ext uri="{9D8B030D-6E8A-4147-A177-3AD203B41FA5}">
                      <a16:colId xmlns:a16="http://schemas.microsoft.com/office/drawing/2014/main" val="20000"/>
                    </a:ext>
                  </a:extLst>
                </a:gridCol>
                <a:gridCol w="2304929">
                  <a:extLst>
                    <a:ext uri="{9D8B030D-6E8A-4147-A177-3AD203B41FA5}">
                      <a16:colId xmlns:a16="http://schemas.microsoft.com/office/drawing/2014/main" val="20001"/>
                    </a:ext>
                  </a:extLst>
                </a:gridCol>
                <a:gridCol w="2304929">
                  <a:extLst>
                    <a:ext uri="{9D8B030D-6E8A-4147-A177-3AD203B41FA5}">
                      <a16:colId xmlns:a16="http://schemas.microsoft.com/office/drawing/2014/main" val="20002"/>
                    </a:ext>
                  </a:extLst>
                </a:gridCol>
              </a:tblGrid>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3131"/>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3131"/>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2"/>
                  </a:ext>
                </a:extLst>
              </a:tr>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3"/>
                  </a:ext>
                </a:extLst>
              </a:tr>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4"/>
                  </a:ext>
                </a:extLst>
              </a:tr>
            </a:tbl>
          </a:graphicData>
        </a:graphic>
      </p:graphicFrame>
      <p:sp>
        <p:nvSpPr>
          <p:cNvPr id="6" name="TextBox 6"/>
          <p:cNvSpPr txBox="1"/>
          <p:nvPr/>
        </p:nvSpPr>
        <p:spPr>
          <a:xfrm>
            <a:off x="1319470" y="895350"/>
            <a:ext cx="14958964" cy="1137285"/>
          </a:xfrm>
          <a:prstGeom prst="rect">
            <a:avLst/>
          </a:prstGeom>
        </p:spPr>
        <p:txBody>
          <a:bodyPr lIns="0" tIns="0" rIns="0" bIns="0" rtlCol="0" anchor="t">
            <a:spAutoFit/>
          </a:bodyPr>
          <a:lstStyle/>
          <a:p>
            <a:pPr>
              <a:lnSpc>
                <a:spcPts val="9240"/>
              </a:lnSpc>
              <a:spcBef>
                <a:spcPct val="0"/>
              </a:spcBef>
            </a:pPr>
            <a:r>
              <a:rPr lang="en-US" sz="6600">
                <a:solidFill>
                  <a:srgbClr val="000000"/>
                </a:solidFill>
                <a:latin typeface="Norwester"/>
              </a:rPr>
              <a:t>Boolean Sum</a:t>
            </a:r>
          </a:p>
        </p:txBody>
      </p:sp>
      <p:sp>
        <p:nvSpPr>
          <p:cNvPr id="7" name="AutoShape 7"/>
          <p:cNvSpPr/>
          <p:nvPr/>
        </p:nvSpPr>
        <p:spPr>
          <a:xfrm flipV="1">
            <a:off x="1319890" y="1978708"/>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8" name="TextBox 8"/>
          <p:cNvSpPr txBox="1"/>
          <p:nvPr/>
        </p:nvSpPr>
        <p:spPr>
          <a:xfrm>
            <a:off x="1319470" y="2273098"/>
            <a:ext cx="8670036" cy="6383655"/>
          </a:xfrm>
          <a:prstGeom prst="rect">
            <a:avLst/>
          </a:prstGeom>
        </p:spPr>
        <p:txBody>
          <a:bodyPr lIns="0" tIns="0" rIns="0" bIns="0" rtlCol="0" anchor="t">
            <a:spAutoFit/>
          </a:bodyPr>
          <a:lstStyle/>
          <a:p>
            <a:pPr marL="712470" lvl="1" indent="-356235">
              <a:lnSpc>
                <a:spcPts val="4620"/>
              </a:lnSpc>
              <a:buFont typeface="Arial"/>
              <a:buChar char="•"/>
            </a:pPr>
            <a:r>
              <a:rPr lang="en-US" sz="3300">
                <a:solidFill>
                  <a:srgbClr val="000000"/>
                </a:solidFill>
                <a:latin typeface="Cambria"/>
              </a:rPr>
              <a:t>The Boolean sum, denoted by </a:t>
            </a:r>
            <a:r>
              <a:rPr lang="en-US" sz="3300">
                <a:solidFill>
                  <a:srgbClr val="FF3131"/>
                </a:solidFill>
                <a:latin typeface="Cambria Bold"/>
              </a:rPr>
              <a:t>+</a:t>
            </a:r>
            <a:r>
              <a:rPr lang="en-US" sz="3300">
                <a:solidFill>
                  <a:srgbClr val="000000"/>
                </a:solidFill>
                <a:latin typeface="Cambria Bold"/>
              </a:rPr>
              <a:t> </a:t>
            </a:r>
            <a:r>
              <a:rPr lang="en-US" sz="3300">
                <a:solidFill>
                  <a:srgbClr val="000000"/>
                </a:solidFill>
                <a:latin typeface="Cambria"/>
              </a:rPr>
              <a:t>or by </a:t>
            </a:r>
            <a:r>
              <a:rPr lang="en-US" sz="3300">
                <a:solidFill>
                  <a:srgbClr val="FF3131"/>
                </a:solidFill>
                <a:latin typeface="Cambria Bold"/>
              </a:rPr>
              <a:t>OR </a:t>
            </a:r>
          </a:p>
          <a:p>
            <a:pPr>
              <a:lnSpc>
                <a:spcPts val="4620"/>
              </a:lnSpc>
            </a:pPr>
            <a:r>
              <a:rPr lang="en-US" sz="3300" u="sng">
                <a:solidFill>
                  <a:srgbClr val="000000"/>
                </a:solidFill>
                <a:latin typeface="Cambria"/>
              </a:rPr>
              <a:t>Example:</a:t>
            </a:r>
          </a:p>
          <a:p>
            <a:pPr>
              <a:lnSpc>
                <a:spcPts val="4620"/>
              </a:lnSpc>
            </a:pPr>
            <a:r>
              <a:rPr lang="en-US" sz="3300">
                <a:solidFill>
                  <a:srgbClr val="000000"/>
                </a:solidFill>
                <a:latin typeface="Cambria"/>
              </a:rPr>
              <a:t>0 </a:t>
            </a:r>
            <a:r>
              <a:rPr lang="en-US" sz="3300">
                <a:solidFill>
                  <a:srgbClr val="FF3131"/>
                </a:solidFill>
                <a:latin typeface="Cambria Bold"/>
              </a:rPr>
              <a:t>+ </a:t>
            </a:r>
            <a:r>
              <a:rPr lang="en-US" sz="3300">
                <a:solidFill>
                  <a:srgbClr val="000000"/>
                </a:solidFill>
                <a:latin typeface="Cambria"/>
              </a:rPr>
              <a:t>0 = 0</a:t>
            </a:r>
          </a:p>
          <a:p>
            <a:pPr>
              <a:lnSpc>
                <a:spcPts val="4620"/>
              </a:lnSpc>
            </a:pPr>
            <a:r>
              <a:rPr lang="en-US" sz="3300">
                <a:solidFill>
                  <a:srgbClr val="000000"/>
                </a:solidFill>
                <a:latin typeface="Cambria"/>
              </a:rPr>
              <a:t>0 </a:t>
            </a:r>
            <a:r>
              <a:rPr lang="en-US" sz="3300">
                <a:solidFill>
                  <a:srgbClr val="FF3131"/>
                </a:solidFill>
                <a:latin typeface="Cambria Bold"/>
              </a:rPr>
              <a:t>+ </a:t>
            </a:r>
            <a:r>
              <a:rPr lang="en-US" sz="3300">
                <a:solidFill>
                  <a:srgbClr val="000000"/>
                </a:solidFill>
                <a:latin typeface="Cambria"/>
              </a:rPr>
              <a:t>1 = 1</a:t>
            </a:r>
          </a:p>
          <a:p>
            <a:pPr>
              <a:lnSpc>
                <a:spcPts val="4620"/>
              </a:lnSpc>
            </a:pPr>
            <a:r>
              <a:rPr lang="en-US" sz="3300">
                <a:solidFill>
                  <a:srgbClr val="000000"/>
                </a:solidFill>
                <a:latin typeface="Cambria"/>
              </a:rPr>
              <a:t>1 </a:t>
            </a:r>
            <a:r>
              <a:rPr lang="en-US" sz="3300">
                <a:solidFill>
                  <a:srgbClr val="FF3131"/>
                </a:solidFill>
                <a:latin typeface="Cambria Bold"/>
              </a:rPr>
              <a:t>+ </a:t>
            </a:r>
            <a:r>
              <a:rPr lang="en-US" sz="3300">
                <a:solidFill>
                  <a:srgbClr val="000000"/>
                </a:solidFill>
                <a:latin typeface="Cambria"/>
              </a:rPr>
              <a:t>0 = 1</a:t>
            </a:r>
          </a:p>
          <a:p>
            <a:pPr>
              <a:lnSpc>
                <a:spcPts val="4620"/>
              </a:lnSpc>
            </a:pPr>
            <a:r>
              <a:rPr lang="en-US" sz="3300">
                <a:solidFill>
                  <a:srgbClr val="000000"/>
                </a:solidFill>
                <a:latin typeface="Cambria"/>
              </a:rPr>
              <a:t>1 </a:t>
            </a:r>
            <a:r>
              <a:rPr lang="en-US" sz="3300">
                <a:solidFill>
                  <a:srgbClr val="FF3131"/>
                </a:solidFill>
                <a:latin typeface="Cambria Bold"/>
              </a:rPr>
              <a:t>+ </a:t>
            </a:r>
            <a:r>
              <a:rPr lang="en-US" sz="3300">
                <a:solidFill>
                  <a:srgbClr val="000000"/>
                </a:solidFill>
                <a:latin typeface="Cambria"/>
              </a:rPr>
              <a:t>1 = 1 (</a:t>
            </a:r>
            <a:r>
              <a:rPr lang="en-US" sz="3300">
                <a:solidFill>
                  <a:srgbClr val="000000"/>
                </a:solidFill>
                <a:latin typeface="Cambria Bold"/>
              </a:rPr>
              <a:t>the highest output cannot exceed 1</a:t>
            </a:r>
            <a:r>
              <a:rPr lang="en-US" sz="3300">
                <a:solidFill>
                  <a:srgbClr val="000000"/>
                </a:solidFill>
                <a:latin typeface="Cambria"/>
              </a:rPr>
              <a:t>)</a:t>
            </a:r>
          </a:p>
          <a:p>
            <a:pPr marL="712470" lvl="1" indent="-356235">
              <a:lnSpc>
                <a:spcPts val="4620"/>
              </a:lnSpc>
              <a:buFont typeface="Arial"/>
              <a:buChar char="•"/>
            </a:pPr>
            <a:r>
              <a:rPr lang="en-US" sz="3300">
                <a:solidFill>
                  <a:srgbClr val="000000"/>
                </a:solidFill>
                <a:latin typeface="Cambria"/>
              </a:rPr>
              <a:t>It can be completely described using a truth table. For example, if we have </a:t>
            </a:r>
            <a:r>
              <a:rPr lang="en-US" sz="3300">
                <a:solidFill>
                  <a:srgbClr val="000000"/>
                </a:solidFill>
                <a:latin typeface="Cambria Bold"/>
              </a:rPr>
              <a:t>two variables as the input (X and Y) </a:t>
            </a:r>
            <a:r>
              <a:rPr lang="en-US" sz="3300">
                <a:solidFill>
                  <a:srgbClr val="000000"/>
                </a:solidFill>
                <a:latin typeface="Cambria"/>
              </a:rPr>
              <a:t>and </a:t>
            </a:r>
            <a:r>
              <a:rPr lang="en-US" sz="3300">
                <a:solidFill>
                  <a:srgbClr val="000000"/>
                </a:solidFill>
                <a:latin typeface="Cambria Bold"/>
              </a:rPr>
              <a:t>one output (denoted as F)</a:t>
            </a:r>
            <a:r>
              <a:rPr lang="en-US" sz="3300">
                <a:solidFill>
                  <a:srgbClr val="000000"/>
                </a:solidFill>
                <a:latin typeface="Cambria"/>
              </a:rPr>
              <a:t>, the truth table as shown below:</a:t>
            </a:r>
          </a:p>
        </p:txBody>
      </p:sp>
      <p:sp>
        <p:nvSpPr>
          <p:cNvPr id="9" name="TextBox 9"/>
          <p:cNvSpPr txBox="1"/>
          <p:nvPr/>
        </p:nvSpPr>
        <p:spPr>
          <a:xfrm>
            <a:off x="10078035" y="508702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X</a:t>
            </a:r>
          </a:p>
        </p:txBody>
      </p:sp>
      <p:sp>
        <p:nvSpPr>
          <p:cNvPr id="10" name="TextBox 10"/>
          <p:cNvSpPr txBox="1"/>
          <p:nvPr/>
        </p:nvSpPr>
        <p:spPr>
          <a:xfrm>
            <a:off x="12354729" y="508702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Y</a:t>
            </a:r>
          </a:p>
        </p:txBody>
      </p:sp>
      <p:sp>
        <p:nvSpPr>
          <p:cNvPr id="11" name="TextBox 11"/>
          <p:cNvSpPr txBox="1"/>
          <p:nvPr/>
        </p:nvSpPr>
        <p:spPr>
          <a:xfrm>
            <a:off x="14631422" y="508702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F=X</a:t>
            </a:r>
            <a:r>
              <a:rPr lang="en-US" sz="3300">
                <a:solidFill>
                  <a:srgbClr val="FFFFFF"/>
                </a:solidFill>
                <a:latin typeface="Glacial Indifference Italics"/>
              </a:rPr>
              <a:t>+</a:t>
            </a:r>
            <a:r>
              <a:rPr lang="en-US" sz="3300">
                <a:solidFill>
                  <a:srgbClr val="000000"/>
                </a:solidFill>
                <a:latin typeface="Glacial Indifference Italics"/>
              </a:rPr>
              <a:t>Y</a:t>
            </a:r>
          </a:p>
        </p:txBody>
      </p:sp>
      <p:sp>
        <p:nvSpPr>
          <p:cNvPr id="12" name="TextBox 12"/>
          <p:cNvSpPr txBox="1"/>
          <p:nvPr/>
        </p:nvSpPr>
        <p:spPr>
          <a:xfrm>
            <a:off x="10078035" y="5927129"/>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3" name="TextBox 13"/>
          <p:cNvSpPr txBox="1"/>
          <p:nvPr/>
        </p:nvSpPr>
        <p:spPr>
          <a:xfrm>
            <a:off x="10078035" y="6680846"/>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4" name="TextBox 14"/>
          <p:cNvSpPr txBox="1"/>
          <p:nvPr/>
        </p:nvSpPr>
        <p:spPr>
          <a:xfrm>
            <a:off x="12354729" y="7520951"/>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5" name="TextBox 15"/>
          <p:cNvSpPr txBox="1"/>
          <p:nvPr/>
        </p:nvSpPr>
        <p:spPr>
          <a:xfrm>
            <a:off x="12354729" y="5883935"/>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6" name="TextBox 16"/>
          <p:cNvSpPr txBox="1"/>
          <p:nvPr/>
        </p:nvSpPr>
        <p:spPr>
          <a:xfrm>
            <a:off x="14642975" y="5883935"/>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7" name="TextBox 17"/>
          <p:cNvSpPr txBox="1"/>
          <p:nvPr/>
        </p:nvSpPr>
        <p:spPr>
          <a:xfrm>
            <a:off x="14642975" y="6724040"/>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18" name="TextBox 18"/>
          <p:cNvSpPr txBox="1"/>
          <p:nvPr/>
        </p:nvSpPr>
        <p:spPr>
          <a:xfrm>
            <a:off x="14642975" y="7520951"/>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19" name="TextBox 19"/>
          <p:cNvSpPr txBox="1"/>
          <p:nvPr/>
        </p:nvSpPr>
        <p:spPr>
          <a:xfrm>
            <a:off x="14642975" y="8313431"/>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0" name="TextBox 20"/>
          <p:cNvSpPr txBox="1"/>
          <p:nvPr/>
        </p:nvSpPr>
        <p:spPr>
          <a:xfrm>
            <a:off x="12354729" y="8313431"/>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1" name="TextBox 21"/>
          <p:cNvSpPr txBox="1"/>
          <p:nvPr/>
        </p:nvSpPr>
        <p:spPr>
          <a:xfrm>
            <a:off x="12354729" y="6680846"/>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2" name="TextBox 22"/>
          <p:cNvSpPr txBox="1"/>
          <p:nvPr/>
        </p:nvSpPr>
        <p:spPr>
          <a:xfrm>
            <a:off x="10078035" y="7497139"/>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3" name="TextBox 23"/>
          <p:cNvSpPr txBox="1"/>
          <p:nvPr/>
        </p:nvSpPr>
        <p:spPr>
          <a:xfrm>
            <a:off x="10078035" y="826645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773648"/>
            <a:ext cx="16243860" cy="8720096"/>
            <a:chOff x="0" y="0"/>
            <a:chExt cx="3538556" cy="1899582"/>
          </a:xfrm>
        </p:grpSpPr>
        <p:sp>
          <p:nvSpPr>
            <p:cNvPr id="3" name="Freeform 3"/>
            <p:cNvSpPr/>
            <p:nvPr/>
          </p:nvSpPr>
          <p:spPr>
            <a:xfrm>
              <a:off x="0" y="0"/>
              <a:ext cx="3538556" cy="1899582"/>
            </a:xfrm>
            <a:custGeom>
              <a:avLst/>
              <a:gdLst/>
              <a:ahLst/>
              <a:cxnLst/>
              <a:rect l="l" t="t" r="r" b="b"/>
              <a:pathLst>
                <a:path w="3538556" h="1899582">
                  <a:moveTo>
                    <a:pt x="24307" y="0"/>
                  </a:moveTo>
                  <a:lnTo>
                    <a:pt x="3514249" y="0"/>
                  </a:lnTo>
                  <a:cubicBezTo>
                    <a:pt x="3520696" y="0"/>
                    <a:pt x="3526878" y="2561"/>
                    <a:pt x="3531436" y="7119"/>
                  </a:cubicBezTo>
                  <a:cubicBezTo>
                    <a:pt x="3535995" y="11678"/>
                    <a:pt x="3538556" y="17860"/>
                    <a:pt x="3538556" y="24307"/>
                  </a:cubicBezTo>
                  <a:lnTo>
                    <a:pt x="3538556" y="1875275"/>
                  </a:lnTo>
                  <a:cubicBezTo>
                    <a:pt x="3538556" y="1888699"/>
                    <a:pt x="3527673" y="1899582"/>
                    <a:pt x="3514249" y="1899582"/>
                  </a:cubicBezTo>
                  <a:lnTo>
                    <a:pt x="24307" y="1899582"/>
                  </a:lnTo>
                  <a:cubicBezTo>
                    <a:pt x="10883" y="1899582"/>
                    <a:pt x="0" y="1888699"/>
                    <a:pt x="0" y="1875275"/>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aphicFrame>
        <p:nvGraphicFramePr>
          <p:cNvPr id="5" name="Table 5"/>
          <p:cNvGraphicFramePr>
            <a:graphicFrameLocks noGrp="1"/>
          </p:cNvGraphicFramePr>
          <p:nvPr/>
        </p:nvGraphicFramePr>
        <p:xfrm>
          <a:off x="10078035" y="5005399"/>
          <a:ext cx="6914787" cy="3981450"/>
        </p:xfrm>
        <a:graphic>
          <a:graphicData uri="http://schemas.openxmlformats.org/drawingml/2006/table">
            <a:tbl>
              <a:tblPr/>
              <a:tblGrid>
                <a:gridCol w="2304929">
                  <a:extLst>
                    <a:ext uri="{9D8B030D-6E8A-4147-A177-3AD203B41FA5}">
                      <a16:colId xmlns:a16="http://schemas.microsoft.com/office/drawing/2014/main" val="20000"/>
                    </a:ext>
                  </a:extLst>
                </a:gridCol>
                <a:gridCol w="2304929">
                  <a:extLst>
                    <a:ext uri="{9D8B030D-6E8A-4147-A177-3AD203B41FA5}">
                      <a16:colId xmlns:a16="http://schemas.microsoft.com/office/drawing/2014/main" val="20001"/>
                    </a:ext>
                  </a:extLst>
                </a:gridCol>
                <a:gridCol w="2304929">
                  <a:extLst>
                    <a:ext uri="{9D8B030D-6E8A-4147-A177-3AD203B41FA5}">
                      <a16:colId xmlns:a16="http://schemas.microsoft.com/office/drawing/2014/main" val="20002"/>
                    </a:ext>
                  </a:extLst>
                </a:gridCol>
              </a:tblGrid>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3131"/>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3131"/>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2"/>
                  </a:ext>
                </a:extLst>
              </a:tr>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3"/>
                  </a:ext>
                </a:extLst>
              </a:tr>
              <a:tr h="79629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4"/>
                  </a:ext>
                </a:extLst>
              </a:tr>
            </a:tbl>
          </a:graphicData>
        </a:graphic>
      </p:graphicFrame>
      <p:sp>
        <p:nvSpPr>
          <p:cNvPr id="6" name="TextBox 6"/>
          <p:cNvSpPr txBox="1"/>
          <p:nvPr/>
        </p:nvSpPr>
        <p:spPr>
          <a:xfrm>
            <a:off x="1337176" y="904453"/>
            <a:ext cx="14958964" cy="1137285"/>
          </a:xfrm>
          <a:prstGeom prst="rect">
            <a:avLst/>
          </a:prstGeom>
        </p:spPr>
        <p:txBody>
          <a:bodyPr lIns="0" tIns="0" rIns="0" bIns="0" rtlCol="0" anchor="t">
            <a:spAutoFit/>
          </a:bodyPr>
          <a:lstStyle/>
          <a:p>
            <a:pPr>
              <a:lnSpc>
                <a:spcPts val="9240"/>
              </a:lnSpc>
              <a:spcBef>
                <a:spcPct val="0"/>
              </a:spcBef>
            </a:pPr>
            <a:r>
              <a:rPr lang="en-US" sz="6600">
                <a:solidFill>
                  <a:srgbClr val="000000"/>
                </a:solidFill>
                <a:latin typeface="Norwester"/>
              </a:rPr>
              <a:t>Boolean Product</a:t>
            </a:r>
          </a:p>
        </p:txBody>
      </p:sp>
      <p:sp>
        <p:nvSpPr>
          <p:cNvPr id="7" name="AutoShape 7"/>
          <p:cNvSpPr/>
          <p:nvPr/>
        </p:nvSpPr>
        <p:spPr>
          <a:xfrm flipV="1">
            <a:off x="1337596" y="1987811"/>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8" name="TextBox 8"/>
          <p:cNvSpPr txBox="1"/>
          <p:nvPr/>
        </p:nvSpPr>
        <p:spPr>
          <a:xfrm>
            <a:off x="1337176" y="2282201"/>
            <a:ext cx="8220664" cy="5802630"/>
          </a:xfrm>
          <a:prstGeom prst="rect">
            <a:avLst/>
          </a:prstGeom>
        </p:spPr>
        <p:txBody>
          <a:bodyPr lIns="0" tIns="0" rIns="0" bIns="0" rtlCol="0" anchor="t">
            <a:spAutoFit/>
          </a:bodyPr>
          <a:lstStyle/>
          <a:p>
            <a:pPr marL="712470" lvl="1" indent="-356235">
              <a:lnSpc>
                <a:spcPts val="4620"/>
              </a:lnSpc>
              <a:buFont typeface="Arial"/>
              <a:buChar char="•"/>
            </a:pPr>
            <a:r>
              <a:rPr lang="en-US" sz="3300">
                <a:solidFill>
                  <a:srgbClr val="000000"/>
                </a:solidFill>
                <a:latin typeface="Cambria"/>
              </a:rPr>
              <a:t>The Boolean product, denoted by </a:t>
            </a:r>
            <a:r>
              <a:rPr lang="en-US" sz="3300">
                <a:solidFill>
                  <a:srgbClr val="FF3131"/>
                </a:solidFill>
                <a:latin typeface="Cambria"/>
              </a:rPr>
              <a:t>• </a:t>
            </a:r>
            <a:r>
              <a:rPr lang="en-US" sz="3300">
                <a:solidFill>
                  <a:srgbClr val="000000"/>
                </a:solidFill>
                <a:latin typeface="Cambria"/>
              </a:rPr>
              <a:t>or by </a:t>
            </a:r>
            <a:r>
              <a:rPr lang="en-US" sz="3300">
                <a:solidFill>
                  <a:srgbClr val="FF3131"/>
                </a:solidFill>
                <a:latin typeface="Cambria Bold"/>
              </a:rPr>
              <a:t>AND</a:t>
            </a:r>
            <a:r>
              <a:rPr lang="en-US" sz="3300">
                <a:solidFill>
                  <a:srgbClr val="000000"/>
                </a:solidFill>
                <a:latin typeface="Cambria"/>
              </a:rPr>
              <a:t>, has the following values: </a:t>
            </a:r>
          </a:p>
          <a:p>
            <a:pPr>
              <a:lnSpc>
                <a:spcPts val="4620"/>
              </a:lnSpc>
            </a:pPr>
            <a:r>
              <a:rPr lang="en-US" sz="3300" u="sng">
                <a:solidFill>
                  <a:srgbClr val="000000"/>
                </a:solidFill>
                <a:latin typeface="Cambria"/>
              </a:rPr>
              <a:t>Example:</a:t>
            </a:r>
          </a:p>
          <a:p>
            <a:pPr algn="ctr">
              <a:lnSpc>
                <a:spcPts val="4620"/>
              </a:lnSpc>
            </a:pPr>
            <a:r>
              <a:rPr lang="en-US" sz="3300">
                <a:solidFill>
                  <a:srgbClr val="000000"/>
                </a:solidFill>
                <a:latin typeface="Cambria"/>
              </a:rPr>
              <a:t>0 </a:t>
            </a:r>
            <a:r>
              <a:rPr lang="en-US" sz="3300">
                <a:solidFill>
                  <a:srgbClr val="FF3131"/>
                </a:solidFill>
                <a:latin typeface="Cambria"/>
              </a:rPr>
              <a:t>•</a:t>
            </a:r>
            <a:r>
              <a:rPr lang="en-US" sz="3300">
                <a:solidFill>
                  <a:srgbClr val="000000"/>
                </a:solidFill>
                <a:latin typeface="Cambria"/>
              </a:rPr>
              <a:t> 0 = 0 </a:t>
            </a:r>
          </a:p>
          <a:p>
            <a:pPr algn="ctr">
              <a:lnSpc>
                <a:spcPts val="4620"/>
              </a:lnSpc>
            </a:pPr>
            <a:r>
              <a:rPr lang="en-US" sz="3300">
                <a:solidFill>
                  <a:srgbClr val="000000"/>
                </a:solidFill>
                <a:latin typeface="Cambria"/>
              </a:rPr>
              <a:t>1 </a:t>
            </a:r>
            <a:r>
              <a:rPr lang="en-US" sz="3300">
                <a:solidFill>
                  <a:srgbClr val="FF3131"/>
                </a:solidFill>
                <a:latin typeface="Cambria"/>
              </a:rPr>
              <a:t>• </a:t>
            </a:r>
            <a:r>
              <a:rPr lang="en-US" sz="3300">
                <a:solidFill>
                  <a:srgbClr val="000000"/>
                </a:solidFill>
                <a:latin typeface="Cambria"/>
              </a:rPr>
              <a:t>1 = 1</a:t>
            </a:r>
          </a:p>
          <a:p>
            <a:pPr marL="712470" lvl="1" indent="-356235">
              <a:lnSpc>
                <a:spcPts val="4620"/>
              </a:lnSpc>
              <a:buFont typeface="Arial"/>
              <a:buChar char="•"/>
            </a:pPr>
            <a:r>
              <a:rPr lang="en-US" sz="3300">
                <a:solidFill>
                  <a:srgbClr val="000000"/>
                </a:solidFill>
                <a:latin typeface="Cambria"/>
              </a:rPr>
              <a:t>It can be completely described using a truth table. For example, if we have </a:t>
            </a:r>
            <a:r>
              <a:rPr lang="en-US" sz="3300">
                <a:solidFill>
                  <a:srgbClr val="000000"/>
                </a:solidFill>
                <a:latin typeface="Cambria Bold"/>
              </a:rPr>
              <a:t>two variables as the input (X and Y) </a:t>
            </a:r>
            <a:r>
              <a:rPr lang="en-US" sz="3300">
                <a:solidFill>
                  <a:srgbClr val="000000"/>
                </a:solidFill>
                <a:latin typeface="Cambria"/>
              </a:rPr>
              <a:t>and </a:t>
            </a:r>
            <a:r>
              <a:rPr lang="en-US" sz="3300">
                <a:solidFill>
                  <a:srgbClr val="000000"/>
                </a:solidFill>
                <a:latin typeface="Cambria Bold"/>
              </a:rPr>
              <a:t>one output (denoted as F)</a:t>
            </a:r>
            <a:r>
              <a:rPr lang="en-US" sz="3300">
                <a:solidFill>
                  <a:srgbClr val="000000"/>
                </a:solidFill>
                <a:latin typeface="Cambria"/>
              </a:rPr>
              <a:t>, the truth table as shown below:</a:t>
            </a:r>
          </a:p>
        </p:txBody>
      </p:sp>
      <p:sp>
        <p:nvSpPr>
          <p:cNvPr id="9" name="TextBox 9"/>
          <p:cNvSpPr txBox="1"/>
          <p:nvPr/>
        </p:nvSpPr>
        <p:spPr>
          <a:xfrm>
            <a:off x="10078035" y="508702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X</a:t>
            </a:r>
          </a:p>
        </p:txBody>
      </p:sp>
      <p:sp>
        <p:nvSpPr>
          <p:cNvPr id="10" name="TextBox 10"/>
          <p:cNvSpPr txBox="1"/>
          <p:nvPr/>
        </p:nvSpPr>
        <p:spPr>
          <a:xfrm>
            <a:off x="12354729" y="508702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Y</a:t>
            </a:r>
          </a:p>
        </p:txBody>
      </p:sp>
      <p:sp>
        <p:nvSpPr>
          <p:cNvPr id="11" name="TextBox 11"/>
          <p:cNvSpPr txBox="1"/>
          <p:nvPr/>
        </p:nvSpPr>
        <p:spPr>
          <a:xfrm>
            <a:off x="14631422" y="508702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F=X</a:t>
            </a:r>
            <a:r>
              <a:rPr lang="en-US" sz="3300">
                <a:solidFill>
                  <a:srgbClr val="FFFFFF"/>
                </a:solidFill>
                <a:latin typeface="Glacial Indifference Italics"/>
              </a:rPr>
              <a:t>•</a:t>
            </a:r>
            <a:r>
              <a:rPr lang="en-US" sz="3300">
                <a:solidFill>
                  <a:srgbClr val="000000"/>
                </a:solidFill>
                <a:latin typeface="Glacial Indifference Italics"/>
              </a:rPr>
              <a:t>Y</a:t>
            </a:r>
          </a:p>
        </p:txBody>
      </p:sp>
      <p:sp>
        <p:nvSpPr>
          <p:cNvPr id="12" name="TextBox 12"/>
          <p:cNvSpPr txBox="1"/>
          <p:nvPr/>
        </p:nvSpPr>
        <p:spPr>
          <a:xfrm>
            <a:off x="10078035" y="5927129"/>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3" name="TextBox 13"/>
          <p:cNvSpPr txBox="1"/>
          <p:nvPr/>
        </p:nvSpPr>
        <p:spPr>
          <a:xfrm>
            <a:off x="10078035" y="6680846"/>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4" name="TextBox 14"/>
          <p:cNvSpPr txBox="1"/>
          <p:nvPr/>
        </p:nvSpPr>
        <p:spPr>
          <a:xfrm>
            <a:off x="12354729" y="7520951"/>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5" name="TextBox 15"/>
          <p:cNvSpPr txBox="1"/>
          <p:nvPr/>
        </p:nvSpPr>
        <p:spPr>
          <a:xfrm>
            <a:off x="12354729" y="5883935"/>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6" name="TextBox 16"/>
          <p:cNvSpPr txBox="1"/>
          <p:nvPr/>
        </p:nvSpPr>
        <p:spPr>
          <a:xfrm>
            <a:off x="14642975" y="5883935"/>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7" name="TextBox 17"/>
          <p:cNvSpPr txBox="1"/>
          <p:nvPr/>
        </p:nvSpPr>
        <p:spPr>
          <a:xfrm>
            <a:off x="14642975" y="6724040"/>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8" name="TextBox 18"/>
          <p:cNvSpPr txBox="1"/>
          <p:nvPr/>
        </p:nvSpPr>
        <p:spPr>
          <a:xfrm>
            <a:off x="14642975" y="7520951"/>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9" name="TextBox 19"/>
          <p:cNvSpPr txBox="1"/>
          <p:nvPr/>
        </p:nvSpPr>
        <p:spPr>
          <a:xfrm>
            <a:off x="14642975" y="8313431"/>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0" name="TextBox 20"/>
          <p:cNvSpPr txBox="1"/>
          <p:nvPr/>
        </p:nvSpPr>
        <p:spPr>
          <a:xfrm>
            <a:off x="12354729" y="8313431"/>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1" name="TextBox 21"/>
          <p:cNvSpPr txBox="1"/>
          <p:nvPr/>
        </p:nvSpPr>
        <p:spPr>
          <a:xfrm>
            <a:off x="12354729" y="6680846"/>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2" name="TextBox 22"/>
          <p:cNvSpPr txBox="1"/>
          <p:nvPr/>
        </p:nvSpPr>
        <p:spPr>
          <a:xfrm>
            <a:off x="10078035" y="7497139"/>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23" name="TextBox 23"/>
          <p:cNvSpPr txBox="1"/>
          <p:nvPr/>
        </p:nvSpPr>
        <p:spPr>
          <a:xfrm>
            <a:off x="10078035" y="826645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773648"/>
            <a:ext cx="16243860" cy="8720096"/>
            <a:chOff x="0" y="0"/>
            <a:chExt cx="3538556" cy="1899582"/>
          </a:xfrm>
        </p:grpSpPr>
        <p:sp>
          <p:nvSpPr>
            <p:cNvPr id="3" name="Freeform 3"/>
            <p:cNvSpPr/>
            <p:nvPr/>
          </p:nvSpPr>
          <p:spPr>
            <a:xfrm>
              <a:off x="0" y="0"/>
              <a:ext cx="3538556" cy="1899582"/>
            </a:xfrm>
            <a:custGeom>
              <a:avLst/>
              <a:gdLst/>
              <a:ahLst/>
              <a:cxnLst/>
              <a:rect l="l" t="t" r="r" b="b"/>
              <a:pathLst>
                <a:path w="3538556" h="1899582">
                  <a:moveTo>
                    <a:pt x="24307" y="0"/>
                  </a:moveTo>
                  <a:lnTo>
                    <a:pt x="3514249" y="0"/>
                  </a:lnTo>
                  <a:cubicBezTo>
                    <a:pt x="3520696" y="0"/>
                    <a:pt x="3526878" y="2561"/>
                    <a:pt x="3531436" y="7119"/>
                  </a:cubicBezTo>
                  <a:cubicBezTo>
                    <a:pt x="3535995" y="11678"/>
                    <a:pt x="3538556" y="17860"/>
                    <a:pt x="3538556" y="24307"/>
                  </a:cubicBezTo>
                  <a:lnTo>
                    <a:pt x="3538556" y="1875275"/>
                  </a:lnTo>
                  <a:cubicBezTo>
                    <a:pt x="3538556" y="1888699"/>
                    <a:pt x="3527673" y="1899582"/>
                    <a:pt x="3514249" y="1899582"/>
                  </a:cubicBezTo>
                  <a:lnTo>
                    <a:pt x="24307" y="1899582"/>
                  </a:lnTo>
                  <a:cubicBezTo>
                    <a:pt x="10883" y="1899582"/>
                    <a:pt x="0" y="1888699"/>
                    <a:pt x="0" y="1875275"/>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aphicFrame>
        <p:nvGraphicFramePr>
          <p:cNvPr id="5" name="Table 5"/>
          <p:cNvGraphicFramePr>
            <a:graphicFrameLocks noGrp="1"/>
          </p:cNvGraphicFramePr>
          <p:nvPr/>
        </p:nvGraphicFramePr>
        <p:xfrm>
          <a:off x="10042623" y="3152775"/>
          <a:ext cx="6914788" cy="2400300"/>
        </p:xfrm>
        <a:graphic>
          <a:graphicData uri="http://schemas.openxmlformats.org/drawingml/2006/table">
            <a:tbl>
              <a:tblPr/>
              <a:tblGrid>
                <a:gridCol w="3457394">
                  <a:extLst>
                    <a:ext uri="{9D8B030D-6E8A-4147-A177-3AD203B41FA5}">
                      <a16:colId xmlns:a16="http://schemas.microsoft.com/office/drawing/2014/main" val="20000"/>
                    </a:ext>
                  </a:extLst>
                </a:gridCol>
                <a:gridCol w="3457394">
                  <a:extLst>
                    <a:ext uri="{9D8B030D-6E8A-4147-A177-3AD203B41FA5}">
                      <a16:colId xmlns:a16="http://schemas.microsoft.com/office/drawing/2014/main" val="20001"/>
                    </a:ext>
                  </a:extLst>
                </a:gridCol>
              </a:tblGrid>
              <a:tr h="80010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3131"/>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0"/>
                  </a:ext>
                </a:extLst>
              </a:tr>
              <a:tr h="80010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1"/>
                  </a:ext>
                </a:extLst>
              </a:tr>
              <a:tr h="800100">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5757"/>
                    </a:solidFill>
                  </a:tcPr>
                </a:tc>
                <a:tc>
                  <a:txBody>
                    <a:bodyPr/>
                    <a:lstStyle/>
                    <a:p>
                      <a:pPr algn="ctr">
                        <a:lnSpc>
                          <a:spcPts val="2940"/>
                        </a:lnSpc>
                        <a:defRPr/>
                      </a:pPr>
                      <a:endParaRPr lang="en-US" sz="1100"/>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BF63"/>
                    </a:solidFill>
                  </a:tcPr>
                </a:tc>
                <a:extLst>
                  <a:ext uri="{0D108BD9-81ED-4DB2-BD59-A6C34878D82A}">
                    <a16:rowId xmlns:a16="http://schemas.microsoft.com/office/drawing/2014/main" val="10002"/>
                  </a:ext>
                </a:extLst>
              </a:tr>
            </a:tbl>
          </a:graphicData>
        </a:graphic>
      </p:graphicFrame>
      <p:sp>
        <p:nvSpPr>
          <p:cNvPr id="6" name="TextBox 6"/>
          <p:cNvSpPr txBox="1"/>
          <p:nvPr/>
        </p:nvSpPr>
        <p:spPr>
          <a:xfrm>
            <a:off x="1691294" y="1342935"/>
            <a:ext cx="14958964" cy="1137285"/>
          </a:xfrm>
          <a:prstGeom prst="rect">
            <a:avLst/>
          </a:prstGeom>
        </p:spPr>
        <p:txBody>
          <a:bodyPr lIns="0" tIns="0" rIns="0" bIns="0" rtlCol="0" anchor="t">
            <a:spAutoFit/>
          </a:bodyPr>
          <a:lstStyle/>
          <a:p>
            <a:pPr>
              <a:lnSpc>
                <a:spcPts val="9240"/>
              </a:lnSpc>
              <a:spcBef>
                <a:spcPct val="0"/>
              </a:spcBef>
            </a:pPr>
            <a:r>
              <a:rPr lang="en-US" sz="6600">
                <a:solidFill>
                  <a:srgbClr val="000000"/>
                </a:solidFill>
                <a:latin typeface="Norwester"/>
              </a:rPr>
              <a:t>Complementation</a:t>
            </a:r>
          </a:p>
        </p:txBody>
      </p:sp>
      <p:sp>
        <p:nvSpPr>
          <p:cNvPr id="7" name="AutoShape 7"/>
          <p:cNvSpPr/>
          <p:nvPr/>
        </p:nvSpPr>
        <p:spPr>
          <a:xfrm flipV="1">
            <a:off x="1691714" y="2426293"/>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8" name="TextBox 8"/>
          <p:cNvSpPr txBox="1"/>
          <p:nvPr/>
        </p:nvSpPr>
        <p:spPr>
          <a:xfrm>
            <a:off x="1691294" y="2720683"/>
            <a:ext cx="8220664" cy="5221605"/>
          </a:xfrm>
          <a:prstGeom prst="rect">
            <a:avLst/>
          </a:prstGeom>
        </p:spPr>
        <p:txBody>
          <a:bodyPr lIns="0" tIns="0" rIns="0" bIns="0" rtlCol="0" anchor="t">
            <a:spAutoFit/>
          </a:bodyPr>
          <a:lstStyle/>
          <a:p>
            <a:pPr marL="712470" lvl="1" indent="-356235">
              <a:lnSpc>
                <a:spcPts val="4620"/>
              </a:lnSpc>
              <a:buFont typeface="Arial"/>
              <a:buChar char="•"/>
            </a:pPr>
            <a:r>
              <a:rPr lang="en-US" sz="3300">
                <a:solidFill>
                  <a:srgbClr val="000000"/>
                </a:solidFill>
                <a:latin typeface="Cambria"/>
              </a:rPr>
              <a:t>The complement of an element also read as </a:t>
            </a:r>
            <a:r>
              <a:rPr lang="en-US" sz="3300">
                <a:solidFill>
                  <a:srgbClr val="000000"/>
                </a:solidFill>
                <a:latin typeface="Cambria Bold"/>
              </a:rPr>
              <a:t>NOT</a:t>
            </a:r>
            <a:r>
              <a:rPr lang="en-US" sz="3300">
                <a:solidFill>
                  <a:srgbClr val="000000"/>
                </a:solidFill>
                <a:latin typeface="Cambria"/>
              </a:rPr>
              <a:t>. The NOT operation is most often designated by a </a:t>
            </a:r>
            <a:r>
              <a:rPr lang="en-US" sz="3300">
                <a:solidFill>
                  <a:srgbClr val="000000"/>
                </a:solidFill>
                <a:latin typeface="Cambria Bold"/>
              </a:rPr>
              <a:t>prime mark (𝑿′)</a:t>
            </a:r>
            <a:r>
              <a:rPr lang="en-US" sz="3300">
                <a:solidFill>
                  <a:srgbClr val="000000"/>
                </a:solidFill>
                <a:latin typeface="Cambria"/>
              </a:rPr>
              <a:t> . It is sometimes indicated by an </a:t>
            </a:r>
            <a:r>
              <a:rPr lang="en-US" sz="3300">
                <a:solidFill>
                  <a:srgbClr val="000000"/>
                </a:solidFill>
                <a:latin typeface="Cambria Bold"/>
              </a:rPr>
              <a:t>overbar (</a:t>
            </a:r>
            <a:r>
              <a:rPr lang="en-US" sz="3300">
                <a:solidFill>
                  <a:srgbClr val="000000"/>
                </a:solidFill>
                <a:ea typeface="Cambria Bold"/>
              </a:rPr>
              <a:t>𝑿)</a:t>
            </a:r>
            <a:r>
              <a:rPr lang="en-US" sz="3300">
                <a:solidFill>
                  <a:srgbClr val="000000"/>
                </a:solidFill>
                <a:latin typeface="Cambria"/>
              </a:rPr>
              <a:t>.</a:t>
            </a:r>
          </a:p>
          <a:p>
            <a:pPr marL="712470" lvl="1" indent="-356235">
              <a:lnSpc>
                <a:spcPts val="4620"/>
              </a:lnSpc>
              <a:buFont typeface="Arial"/>
              <a:buChar char="•"/>
            </a:pPr>
            <a:r>
              <a:rPr lang="en-US" sz="3300">
                <a:solidFill>
                  <a:srgbClr val="000000"/>
                </a:solidFill>
                <a:latin typeface="Cambria"/>
              </a:rPr>
              <a:t>It can be completely described using a truth table. For example, if we have o</a:t>
            </a:r>
            <a:r>
              <a:rPr lang="en-US" sz="3300">
                <a:solidFill>
                  <a:srgbClr val="000000"/>
                </a:solidFill>
                <a:latin typeface="Cambria Bold"/>
              </a:rPr>
              <a:t>ne variable as the input (X)</a:t>
            </a:r>
            <a:r>
              <a:rPr lang="en-US" sz="3300">
                <a:solidFill>
                  <a:srgbClr val="000000"/>
                </a:solidFill>
                <a:latin typeface="Cambria"/>
              </a:rPr>
              <a:t>, the complement of the input X are shown below:</a:t>
            </a:r>
          </a:p>
        </p:txBody>
      </p:sp>
      <p:sp>
        <p:nvSpPr>
          <p:cNvPr id="9" name="TextBox 9"/>
          <p:cNvSpPr txBox="1"/>
          <p:nvPr/>
        </p:nvSpPr>
        <p:spPr>
          <a:xfrm>
            <a:off x="10609213" y="322870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X</a:t>
            </a:r>
          </a:p>
        </p:txBody>
      </p:sp>
      <p:sp>
        <p:nvSpPr>
          <p:cNvPr id="10" name="TextBox 10"/>
          <p:cNvSpPr txBox="1"/>
          <p:nvPr/>
        </p:nvSpPr>
        <p:spPr>
          <a:xfrm>
            <a:off x="14117951" y="3228704"/>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Italics"/>
              </a:rPr>
              <a:t>X′</a:t>
            </a:r>
          </a:p>
        </p:txBody>
      </p:sp>
      <p:sp>
        <p:nvSpPr>
          <p:cNvPr id="11" name="TextBox 11"/>
          <p:cNvSpPr txBox="1"/>
          <p:nvPr/>
        </p:nvSpPr>
        <p:spPr>
          <a:xfrm>
            <a:off x="10609213" y="4068809"/>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2" name="TextBox 12"/>
          <p:cNvSpPr txBox="1"/>
          <p:nvPr/>
        </p:nvSpPr>
        <p:spPr>
          <a:xfrm>
            <a:off x="10609213" y="4822526"/>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3" name="TextBox 13"/>
          <p:cNvSpPr txBox="1"/>
          <p:nvPr/>
        </p:nvSpPr>
        <p:spPr>
          <a:xfrm>
            <a:off x="14129504" y="4025615"/>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1</a:t>
            </a:r>
          </a:p>
        </p:txBody>
      </p:sp>
      <p:sp>
        <p:nvSpPr>
          <p:cNvPr id="14" name="TextBox 14"/>
          <p:cNvSpPr txBox="1"/>
          <p:nvPr/>
        </p:nvSpPr>
        <p:spPr>
          <a:xfrm>
            <a:off x="14129504" y="4865720"/>
            <a:ext cx="2361401" cy="563880"/>
          </a:xfrm>
          <a:prstGeom prst="rect">
            <a:avLst/>
          </a:prstGeom>
        </p:spPr>
        <p:txBody>
          <a:bodyPr lIns="0" tIns="0" rIns="0" bIns="0" rtlCol="0" anchor="t">
            <a:spAutoFit/>
          </a:bodyPr>
          <a:lstStyle/>
          <a:p>
            <a:pPr algn="ctr">
              <a:lnSpc>
                <a:spcPts val="4620"/>
              </a:lnSpc>
            </a:pPr>
            <a:r>
              <a:rPr lang="en-US" sz="3300">
                <a:solidFill>
                  <a:srgbClr val="000000"/>
                </a:solidFill>
                <a:latin typeface="Glacial Indifference"/>
              </a:rPr>
              <a:t>0</a:t>
            </a:r>
          </a:p>
        </p:txBody>
      </p:sp>
      <p:sp>
        <p:nvSpPr>
          <p:cNvPr id="15" name="AutoShape 15"/>
          <p:cNvSpPr/>
          <p:nvPr/>
        </p:nvSpPr>
        <p:spPr>
          <a:xfrm>
            <a:off x="9071277" y="4589495"/>
            <a:ext cx="304920" cy="0"/>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773648"/>
            <a:ext cx="16243860" cy="8720096"/>
            <a:chOff x="0" y="0"/>
            <a:chExt cx="3538556" cy="1899582"/>
          </a:xfrm>
        </p:grpSpPr>
        <p:sp>
          <p:nvSpPr>
            <p:cNvPr id="3" name="Freeform 3"/>
            <p:cNvSpPr/>
            <p:nvPr/>
          </p:nvSpPr>
          <p:spPr>
            <a:xfrm>
              <a:off x="0" y="0"/>
              <a:ext cx="3538556" cy="1899582"/>
            </a:xfrm>
            <a:custGeom>
              <a:avLst/>
              <a:gdLst/>
              <a:ahLst/>
              <a:cxnLst/>
              <a:rect l="l" t="t" r="r" b="b"/>
              <a:pathLst>
                <a:path w="3538556" h="1899582">
                  <a:moveTo>
                    <a:pt x="24307" y="0"/>
                  </a:moveTo>
                  <a:lnTo>
                    <a:pt x="3514249" y="0"/>
                  </a:lnTo>
                  <a:cubicBezTo>
                    <a:pt x="3520696" y="0"/>
                    <a:pt x="3526878" y="2561"/>
                    <a:pt x="3531436" y="7119"/>
                  </a:cubicBezTo>
                  <a:cubicBezTo>
                    <a:pt x="3535995" y="11678"/>
                    <a:pt x="3538556" y="17860"/>
                    <a:pt x="3538556" y="24307"/>
                  </a:cubicBezTo>
                  <a:lnTo>
                    <a:pt x="3538556" y="1875275"/>
                  </a:lnTo>
                  <a:cubicBezTo>
                    <a:pt x="3538556" y="1888699"/>
                    <a:pt x="3527673" y="1899582"/>
                    <a:pt x="3514249" y="1899582"/>
                  </a:cubicBezTo>
                  <a:lnTo>
                    <a:pt x="24307" y="1899582"/>
                  </a:lnTo>
                  <a:cubicBezTo>
                    <a:pt x="10883" y="1899582"/>
                    <a:pt x="0" y="1888699"/>
                    <a:pt x="0" y="1875275"/>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91294" y="1342935"/>
            <a:ext cx="14958964" cy="1137285"/>
          </a:xfrm>
          <a:prstGeom prst="rect">
            <a:avLst/>
          </a:prstGeom>
        </p:spPr>
        <p:txBody>
          <a:bodyPr lIns="0" tIns="0" rIns="0" bIns="0" rtlCol="0" anchor="t">
            <a:spAutoFit/>
          </a:bodyPr>
          <a:lstStyle/>
          <a:p>
            <a:pPr>
              <a:lnSpc>
                <a:spcPts val="9240"/>
              </a:lnSpc>
              <a:spcBef>
                <a:spcPct val="0"/>
              </a:spcBef>
            </a:pPr>
            <a:r>
              <a:rPr lang="en-US" sz="6600">
                <a:solidFill>
                  <a:srgbClr val="000000"/>
                </a:solidFill>
                <a:latin typeface="Norwester"/>
              </a:rPr>
              <a:t>EXAMPLE</a:t>
            </a:r>
          </a:p>
        </p:txBody>
      </p:sp>
      <p:sp>
        <p:nvSpPr>
          <p:cNvPr id="6" name="AutoShape 6"/>
          <p:cNvSpPr/>
          <p:nvPr/>
        </p:nvSpPr>
        <p:spPr>
          <a:xfrm flipV="1">
            <a:off x="1691714" y="2426293"/>
            <a:ext cx="9129041" cy="61912"/>
          </a:xfrm>
          <a:prstGeom prst="line">
            <a:avLst/>
          </a:prstGeom>
          <a:ln w="123825" cap="flat">
            <a:solidFill>
              <a:srgbClr val="082A44"/>
            </a:solidFill>
            <a:prstDash val="solid"/>
            <a:headEnd type="none" w="sm" len="sm"/>
            <a:tailEnd type="none" w="sm" len="sm"/>
          </a:ln>
        </p:spPr>
        <p:txBody>
          <a:bodyPr/>
          <a:lstStyle/>
          <a:p>
            <a:endParaRPr lang="en-US"/>
          </a:p>
        </p:txBody>
      </p:sp>
      <p:sp>
        <p:nvSpPr>
          <p:cNvPr id="7" name="TextBox 7"/>
          <p:cNvSpPr txBox="1"/>
          <p:nvPr/>
        </p:nvSpPr>
        <p:spPr>
          <a:xfrm>
            <a:off x="1691294" y="2737953"/>
            <a:ext cx="13727205" cy="4640580"/>
          </a:xfrm>
          <a:prstGeom prst="rect">
            <a:avLst/>
          </a:prstGeom>
        </p:spPr>
        <p:txBody>
          <a:bodyPr lIns="0" tIns="0" rIns="0" bIns="0" rtlCol="0" anchor="t">
            <a:spAutoFit/>
          </a:bodyPr>
          <a:lstStyle/>
          <a:p>
            <a:pPr>
              <a:lnSpc>
                <a:spcPts val="4620"/>
              </a:lnSpc>
            </a:pPr>
            <a:r>
              <a:rPr lang="en-US" sz="3300" dirty="0">
                <a:solidFill>
                  <a:srgbClr val="000000"/>
                </a:solidFill>
                <a:latin typeface="Cambria"/>
              </a:rPr>
              <a:t>Find the value of </a:t>
            </a:r>
          </a:p>
          <a:p>
            <a:pPr algn="ctr">
              <a:lnSpc>
                <a:spcPts val="4620"/>
              </a:lnSpc>
            </a:pPr>
            <a:r>
              <a:rPr lang="en-US" sz="3300" dirty="0">
                <a:solidFill>
                  <a:srgbClr val="000000"/>
                </a:solidFill>
                <a:latin typeface="Cambria"/>
              </a:rPr>
              <a:t>1.0 + (0 + 1)</a:t>
            </a:r>
          </a:p>
          <a:p>
            <a:pPr>
              <a:lnSpc>
                <a:spcPts val="4620"/>
              </a:lnSpc>
            </a:pPr>
            <a:r>
              <a:rPr lang="en-US" sz="3300" u="sng" dirty="0">
                <a:solidFill>
                  <a:srgbClr val="000000"/>
                </a:solidFill>
                <a:latin typeface="Cambria"/>
              </a:rPr>
              <a:t>Solution: </a:t>
            </a:r>
          </a:p>
          <a:p>
            <a:pPr>
              <a:lnSpc>
                <a:spcPts val="4620"/>
              </a:lnSpc>
            </a:pPr>
            <a:r>
              <a:rPr lang="en-US" sz="3300" dirty="0">
                <a:solidFill>
                  <a:srgbClr val="000000"/>
                </a:solidFill>
                <a:latin typeface="Cambria"/>
              </a:rPr>
              <a:t>By using the definition of Boolean sum, Boolean product and complement; </a:t>
            </a:r>
          </a:p>
          <a:p>
            <a:pPr>
              <a:lnSpc>
                <a:spcPts val="4620"/>
              </a:lnSpc>
            </a:pPr>
            <a:r>
              <a:rPr lang="en-US" sz="3300" dirty="0">
                <a:solidFill>
                  <a:srgbClr val="000000"/>
                </a:solidFill>
                <a:latin typeface="Cambria"/>
              </a:rPr>
              <a:t>1.0 </a:t>
            </a:r>
            <a:r>
              <a:rPr lang="en-US" sz="3300" dirty="0">
                <a:solidFill>
                  <a:srgbClr val="FF3131"/>
                </a:solidFill>
                <a:latin typeface="Cambria"/>
              </a:rPr>
              <a:t>+</a:t>
            </a:r>
            <a:r>
              <a:rPr lang="en-US" sz="3300" dirty="0">
                <a:solidFill>
                  <a:srgbClr val="000000"/>
                </a:solidFill>
                <a:latin typeface="Cambria"/>
              </a:rPr>
              <a:t> (0 </a:t>
            </a:r>
            <a:r>
              <a:rPr lang="en-US" sz="3300" dirty="0">
                <a:solidFill>
                  <a:srgbClr val="FF3131"/>
                </a:solidFill>
                <a:latin typeface="Cambria"/>
              </a:rPr>
              <a:t>+</a:t>
            </a:r>
            <a:r>
              <a:rPr lang="en-US" sz="3300" dirty="0">
                <a:solidFill>
                  <a:srgbClr val="000000"/>
                </a:solidFill>
                <a:latin typeface="Cambria"/>
              </a:rPr>
              <a:t> 1)</a:t>
            </a:r>
          </a:p>
          <a:p>
            <a:pPr>
              <a:lnSpc>
                <a:spcPts val="4620"/>
              </a:lnSpc>
            </a:pPr>
            <a:r>
              <a:rPr lang="en-US" sz="3300" dirty="0">
                <a:solidFill>
                  <a:srgbClr val="000000"/>
                </a:solidFill>
                <a:latin typeface="Cambria"/>
              </a:rPr>
              <a:t>= 0 </a:t>
            </a:r>
            <a:r>
              <a:rPr lang="en-US" sz="3300" dirty="0">
                <a:solidFill>
                  <a:srgbClr val="FF3131"/>
                </a:solidFill>
                <a:latin typeface="Cambria"/>
              </a:rPr>
              <a:t>+</a:t>
            </a:r>
            <a:r>
              <a:rPr lang="en-US" sz="3300" dirty="0">
                <a:solidFill>
                  <a:srgbClr val="000000"/>
                </a:solidFill>
                <a:latin typeface="Cambria"/>
              </a:rPr>
              <a:t>  (1)  </a:t>
            </a:r>
          </a:p>
          <a:p>
            <a:pPr>
              <a:lnSpc>
                <a:spcPts val="4620"/>
              </a:lnSpc>
            </a:pPr>
            <a:r>
              <a:rPr lang="en-US" sz="3300" dirty="0">
                <a:solidFill>
                  <a:srgbClr val="000000"/>
                </a:solidFill>
                <a:latin typeface="Cambria"/>
              </a:rPr>
              <a:t>= 0 </a:t>
            </a:r>
            <a:r>
              <a:rPr lang="en-US" sz="3300" dirty="0">
                <a:solidFill>
                  <a:srgbClr val="FF3131"/>
                </a:solidFill>
                <a:latin typeface="Cambria"/>
              </a:rPr>
              <a:t>+</a:t>
            </a:r>
            <a:r>
              <a:rPr lang="en-US" sz="3300" dirty="0">
                <a:solidFill>
                  <a:srgbClr val="000000"/>
                </a:solidFill>
                <a:latin typeface="Cambria"/>
              </a:rPr>
              <a:t> 0      </a:t>
            </a:r>
          </a:p>
          <a:p>
            <a:pPr>
              <a:lnSpc>
                <a:spcPts val="4620"/>
              </a:lnSpc>
            </a:pPr>
            <a:r>
              <a:rPr lang="en-US" sz="3300" dirty="0">
                <a:solidFill>
                  <a:srgbClr val="000000"/>
                </a:solidFill>
                <a:latin typeface="Cambria"/>
              </a:rPr>
              <a:t>= 0             </a:t>
            </a:r>
          </a:p>
        </p:txBody>
      </p:sp>
      <p:sp>
        <p:nvSpPr>
          <p:cNvPr id="8" name="AutoShape 8"/>
          <p:cNvSpPr/>
          <p:nvPr/>
        </p:nvSpPr>
        <p:spPr>
          <a:xfrm flipV="1">
            <a:off x="2819400" y="5142006"/>
            <a:ext cx="816952" cy="0"/>
          </a:xfrm>
          <a:prstGeom prst="line">
            <a:avLst/>
          </a:prstGeom>
          <a:ln w="38100" cap="flat">
            <a:solidFill>
              <a:srgbClr val="000000"/>
            </a:solidFill>
            <a:prstDash val="solid"/>
            <a:headEnd type="none" w="sm" len="sm"/>
            <a:tailEnd type="none" w="sm" len="sm"/>
          </a:ln>
        </p:spPr>
        <p:txBody>
          <a:bodyPr/>
          <a:lstStyle/>
          <a:p>
            <a:endParaRPr lang="en-US"/>
          </a:p>
        </p:txBody>
      </p:sp>
      <p:sp>
        <p:nvSpPr>
          <p:cNvPr id="9" name="AutoShape 9"/>
          <p:cNvSpPr/>
          <p:nvPr/>
        </p:nvSpPr>
        <p:spPr>
          <a:xfrm flipV="1">
            <a:off x="2895600" y="5753100"/>
            <a:ext cx="183263" cy="0"/>
          </a:xfrm>
          <a:prstGeom prst="line">
            <a:avLst/>
          </a:prstGeom>
          <a:ln w="38100" cap="flat">
            <a:solidFill>
              <a:srgbClr val="000000"/>
            </a:solidFill>
            <a:prstDash val="solid"/>
            <a:headEnd type="none" w="sm" len="sm"/>
            <a:tailEnd type="none" w="sm" len="sm"/>
          </a:ln>
        </p:spPr>
        <p:txBody>
          <a:bodyPr/>
          <a:lstStyle/>
          <a:p>
            <a:endParaRPr lang="en-US"/>
          </a:p>
        </p:txBody>
      </p:sp>
      <p:sp>
        <p:nvSpPr>
          <p:cNvPr id="10" name="AutoShape 10"/>
          <p:cNvSpPr/>
          <p:nvPr/>
        </p:nvSpPr>
        <p:spPr>
          <a:xfrm flipV="1">
            <a:off x="8588320" y="3441832"/>
            <a:ext cx="816952" cy="0"/>
          </a:xfrm>
          <a:prstGeom prst="line">
            <a:avLst/>
          </a:prstGeom>
          <a:ln w="3810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5DE0E6">
                <a:alpha val="100000"/>
              </a:srgbClr>
            </a:gs>
            <a:gs pos="100000">
              <a:srgbClr val="004AA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773648"/>
            <a:ext cx="16243860" cy="8720096"/>
            <a:chOff x="0" y="0"/>
            <a:chExt cx="3538556" cy="1899582"/>
          </a:xfrm>
        </p:grpSpPr>
        <p:sp>
          <p:nvSpPr>
            <p:cNvPr id="3" name="Freeform 3"/>
            <p:cNvSpPr/>
            <p:nvPr/>
          </p:nvSpPr>
          <p:spPr>
            <a:xfrm>
              <a:off x="0" y="0"/>
              <a:ext cx="3538556" cy="1899582"/>
            </a:xfrm>
            <a:custGeom>
              <a:avLst/>
              <a:gdLst/>
              <a:ahLst/>
              <a:cxnLst/>
              <a:rect l="l" t="t" r="r" b="b"/>
              <a:pathLst>
                <a:path w="3538556" h="1899582">
                  <a:moveTo>
                    <a:pt x="24307" y="0"/>
                  </a:moveTo>
                  <a:lnTo>
                    <a:pt x="3514249" y="0"/>
                  </a:lnTo>
                  <a:cubicBezTo>
                    <a:pt x="3520696" y="0"/>
                    <a:pt x="3526878" y="2561"/>
                    <a:pt x="3531436" y="7119"/>
                  </a:cubicBezTo>
                  <a:cubicBezTo>
                    <a:pt x="3535995" y="11678"/>
                    <a:pt x="3538556" y="17860"/>
                    <a:pt x="3538556" y="24307"/>
                  </a:cubicBezTo>
                  <a:lnTo>
                    <a:pt x="3538556" y="1875275"/>
                  </a:lnTo>
                  <a:cubicBezTo>
                    <a:pt x="3538556" y="1888699"/>
                    <a:pt x="3527673" y="1899582"/>
                    <a:pt x="3514249" y="1899582"/>
                  </a:cubicBezTo>
                  <a:lnTo>
                    <a:pt x="24307" y="1899582"/>
                  </a:lnTo>
                  <a:cubicBezTo>
                    <a:pt x="10883" y="1899582"/>
                    <a:pt x="0" y="1888699"/>
                    <a:pt x="0" y="1875275"/>
                  </a:cubicBezTo>
                  <a:lnTo>
                    <a:pt x="0" y="24307"/>
                  </a:lnTo>
                  <a:cubicBezTo>
                    <a:pt x="0" y="10883"/>
                    <a:pt x="10883" y="0"/>
                    <a:pt x="24307" y="0"/>
                  </a:cubicBezTo>
                  <a:close/>
                </a:path>
              </a:pathLst>
            </a:custGeom>
            <a:solidFill>
              <a:srgbClr val="FFFFFF"/>
            </a:solidFill>
            <a:ln w="190500">
              <a:solidFill>
                <a:srgbClr val="082A44"/>
              </a:solidFill>
            </a:ln>
          </p:spPr>
          <p:txBody>
            <a:bodyPr/>
            <a:lstStyle/>
            <a:p>
              <a:endParaRPr lang="en-US" dirty="0"/>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91294" y="1342935"/>
            <a:ext cx="14958964" cy="1054135"/>
          </a:xfrm>
          <a:prstGeom prst="rect">
            <a:avLst/>
          </a:prstGeom>
        </p:spPr>
        <p:txBody>
          <a:bodyPr lIns="0" tIns="0" rIns="0" bIns="0" rtlCol="0" anchor="t">
            <a:spAutoFit/>
          </a:bodyPr>
          <a:lstStyle/>
          <a:p>
            <a:pPr>
              <a:lnSpc>
                <a:spcPts val="9240"/>
              </a:lnSpc>
              <a:spcBef>
                <a:spcPct val="0"/>
              </a:spcBef>
            </a:pPr>
            <a:r>
              <a:rPr lang="en-US" sz="6600" dirty="0">
                <a:solidFill>
                  <a:srgbClr val="000000"/>
                </a:solidFill>
                <a:latin typeface="Norwester"/>
              </a:rPr>
              <a:t>EXERCISE A</a:t>
            </a:r>
          </a:p>
        </p:txBody>
      </p:sp>
      <p:sp>
        <p:nvSpPr>
          <p:cNvPr id="6" name="AutoShape 6"/>
          <p:cNvSpPr/>
          <p:nvPr/>
        </p:nvSpPr>
        <p:spPr>
          <a:xfrm flipV="1">
            <a:off x="1691714" y="2426293"/>
            <a:ext cx="9129041" cy="61912"/>
          </a:xfrm>
          <a:prstGeom prst="line">
            <a:avLst/>
          </a:prstGeom>
          <a:ln w="123825" cap="flat">
            <a:solidFill>
              <a:srgbClr val="082A44"/>
            </a:solidFill>
            <a:prstDash val="solid"/>
            <a:headEnd type="none" w="sm" len="sm"/>
            <a:tailEnd type="none" w="sm" len="sm"/>
          </a:ln>
        </p:spPr>
        <p:txBody>
          <a:bodyPr/>
          <a:lstStyle/>
          <a:p>
            <a:endParaRPr lang="en-US"/>
          </a:p>
        </p:txBody>
      </p:sp>
      <mc:AlternateContent xmlns:mc="http://schemas.openxmlformats.org/markup-compatibility/2006">
        <mc:Choice xmlns:a14="http://schemas.microsoft.com/office/drawing/2010/main" Requires="a14">
          <p:sp>
            <p:nvSpPr>
              <p:cNvPr id="7" name="TextBox 7"/>
              <p:cNvSpPr txBox="1"/>
              <p:nvPr/>
            </p:nvSpPr>
            <p:spPr>
              <a:xfrm>
                <a:off x="1691295" y="2737953"/>
                <a:ext cx="13701106" cy="5266250"/>
              </a:xfrm>
              <a:prstGeom prst="rect">
                <a:avLst/>
              </a:prstGeom>
            </p:spPr>
            <p:txBody>
              <a:bodyPr wrap="square" lIns="0" tIns="0" rIns="0" bIns="0" rtlCol="0" anchor="t">
                <a:spAutoFit/>
              </a:bodyPr>
              <a:lstStyle/>
              <a:p>
                <a:pPr>
                  <a:lnSpc>
                    <a:spcPts val="4620"/>
                  </a:lnSpc>
                </a:pPr>
                <a:r>
                  <a:rPr lang="en-US" sz="3300" dirty="0">
                    <a:solidFill>
                      <a:srgbClr val="000000"/>
                    </a:solidFill>
                    <a:latin typeface="Cambria"/>
                  </a:rPr>
                  <a:t>Find the value of  </a:t>
                </a:r>
                <a:r>
                  <a:rPr lang="en-US" sz="3300" dirty="0" err="1">
                    <a:solidFill>
                      <a:srgbClr val="000000"/>
                    </a:solidFill>
                    <a:latin typeface="Cambria"/>
                  </a:rPr>
                  <a:t>of</a:t>
                </a:r>
                <a:r>
                  <a:rPr lang="en-US" sz="3300" dirty="0">
                    <a:solidFill>
                      <a:srgbClr val="000000"/>
                    </a:solidFill>
                    <a:latin typeface="Cambria"/>
                  </a:rPr>
                  <a:t> these expressions</a:t>
                </a:r>
              </a:p>
              <a:p>
                <a:pPr>
                  <a:lnSpc>
                    <a:spcPts val="4620"/>
                  </a:lnSpc>
                </a:pPr>
                <a:endParaRPr lang="en-US" sz="3300" dirty="0">
                  <a:solidFill>
                    <a:srgbClr val="000000"/>
                  </a:solidFill>
                  <a:latin typeface="Cambria"/>
                </a:endParaRPr>
              </a:p>
              <a:p>
                <a:pPr marL="514350" indent="-514350">
                  <a:lnSpc>
                    <a:spcPts val="4620"/>
                  </a:lnSpc>
                  <a:buFont typeface="+mj-lt"/>
                  <a:buAutoNum type="alphaLcParenR"/>
                </a:pPr>
                <a14:m>
                  <m:oMath xmlns:m="http://schemas.openxmlformats.org/officeDocument/2006/math">
                    <m:r>
                      <a:rPr lang="en-US" sz="3600" b="0" i="0">
                        <a:latin typeface="Cambria Math" panose="02040503050406030204" pitchFamily="18" charset="0"/>
                      </a:rPr>
                      <m:t>1∙</m:t>
                    </m:r>
                    <m:acc>
                      <m:accPr>
                        <m:chr m:val="̅"/>
                        <m:ctrlPr>
                          <a:rPr lang="en-MY" sz="3600" i="1">
                            <a:latin typeface="Cambria Math" panose="02040503050406030204" pitchFamily="18" charset="0"/>
                          </a:rPr>
                        </m:ctrlPr>
                      </m:accPr>
                      <m:e>
                        <m:r>
                          <a:rPr lang="en-US" sz="3600" b="0" i="0">
                            <a:latin typeface="Cambria Math" panose="02040503050406030204" pitchFamily="18" charset="0"/>
                          </a:rPr>
                          <m:t>0</m:t>
                        </m:r>
                      </m:e>
                    </m:acc>
                  </m:oMath>
                </a14:m>
                <a:endParaRPr lang="en-MY" sz="3600" dirty="0"/>
              </a:p>
              <a:p>
                <a:pPr marL="514350" indent="-514350">
                  <a:lnSpc>
                    <a:spcPts val="4620"/>
                  </a:lnSpc>
                  <a:buFont typeface="+mj-lt"/>
                  <a:buAutoNum type="alphaLcParenR"/>
                </a:pPr>
                <a:endParaRPr lang="en-MY" sz="3600" dirty="0"/>
              </a:p>
              <a:p>
                <a:pPr marL="514350" indent="-514350">
                  <a:lnSpc>
                    <a:spcPts val="4620"/>
                  </a:lnSpc>
                  <a:buFont typeface="+mj-lt"/>
                  <a:buAutoNum type="alphaLcParenR"/>
                </a:pPr>
                <a14:m>
                  <m:oMath xmlns:m="http://schemas.openxmlformats.org/officeDocument/2006/math">
                    <m:r>
                      <a:rPr lang="en-US" sz="3600" b="0" i="0">
                        <a:latin typeface="Cambria Math" panose="02040503050406030204" pitchFamily="18" charset="0"/>
                      </a:rPr>
                      <m:t>1+</m:t>
                    </m:r>
                    <m:acc>
                      <m:accPr>
                        <m:chr m:val="̅"/>
                        <m:ctrlPr>
                          <a:rPr lang="en-MY" sz="3600" i="1">
                            <a:latin typeface="Cambria Math" panose="02040503050406030204" pitchFamily="18" charset="0"/>
                          </a:rPr>
                        </m:ctrlPr>
                      </m:accPr>
                      <m:e>
                        <m:r>
                          <a:rPr lang="en-US" sz="3600" b="0" i="0">
                            <a:latin typeface="Cambria Math" panose="02040503050406030204" pitchFamily="18" charset="0"/>
                          </a:rPr>
                          <m:t>1</m:t>
                        </m:r>
                      </m:e>
                    </m:acc>
                  </m:oMath>
                </a14:m>
                <a:endParaRPr lang="en-MY" sz="3600" dirty="0"/>
              </a:p>
              <a:p>
                <a:pPr marL="514350" indent="-514350">
                  <a:lnSpc>
                    <a:spcPts val="4620"/>
                  </a:lnSpc>
                  <a:buFont typeface="+mj-lt"/>
                  <a:buAutoNum type="alphaLcParenR"/>
                </a:pPr>
                <a:endParaRPr lang="en-MY" sz="3600" dirty="0"/>
              </a:p>
              <a:p>
                <a:pPr marL="514350" indent="-514350">
                  <a:lnSpc>
                    <a:spcPts val="4620"/>
                  </a:lnSpc>
                  <a:buFont typeface="+mj-lt"/>
                  <a:buAutoNum type="alphaLcParenR"/>
                </a:pPr>
                <a14:m>
                  <m:oMath xmlns:m="http://schemas.openxmlformats.org/officeDocument/2006/math">
                    <m:acc>
                      <m:accPr>
                        <m:chr m:val="̅"/>
                        <m:ctrlPr>
                          <a:rPr lang="en-MY" sz="3600">
                            <a:latin typeface="Cambria Math" panose="02040503050406030204" pitchFamily="18" charset="0"/>
                          </a:rPr>
                        </m:ctrlPr>
                      </m:accPr>
                      <m:e>
                        <m:r>
                          <a:rPr lang="en-US" sz="3600" b="0" i="0">
                            <a:latin typeface="Cambria Math" panose="02040503050406030204" pitchFamily="18" charset="0"/>
                          </a:rPr>
                          <m:t>0</m:t>
                        </m:r>
                      </m:e>
                    </m:acc>
                    <m:r>
                      <a:rPr lang="en-US" sz="3600" b="0" i="0">
                        <a:latin typeface="Cambria Math" panose="02040503050406030204" pitchFamily="18" charset="0"/>
                      </a:rPr>
                      <m:t>∙0</m:t>
                    </m:r>
                  </m:oMath>
                </a14:m>
                <a:endParaRPr lang="en-MY" sz="3600" dirty="0"/>
              </a:p>
              <a:p>
                <a:pPr marL="514350" indent="-514350">
                  <a:lnSpc>
                    <a:spcPts val="4620"/>
                  </a:lnSpc>
                  <a:buFont typeface="+mj-lt"/>
                  <a:buAutoNum type="alphaLcParenR"/>
                </a:pPr>
                <a:endParaRPr lang="en-MY" sz="3600" dirty="0"/>
              </a:p>
              <a:p>
                <a:pPr marL="514350" indent="-514350">
                  <a:lnSpc>
                    <a:spcPts val="4620"/>
                  </a:lnSpc>
                  <a:buFont typeface="+mj-lt"/>
                  <a:buAutoNum type="alphaLcParenR"/>
                </a:pPr>
                <a14:m>
                  <m:oMath xmlns:m="http://schemas.openxmlformats.org/officeDocument/2006/math">
                    <m:acc>
                      <m:accPr>
                        <m:chr m:val="̅"/>
                        <m:ctrlPr>
                          <a:rPr lang="en-MY" sz="3600">
                            <a:latin typeface="Cambria Math" panose="02040503050406030204" pitchFamily="18" charset="0"/>
                          </a:rPr>
                        </m:ctrlPr>
                      </m:accPr>
                      <m:e>
                        <m:r>
                          <a:rPr lang="en-US" sz="3600" b="0" i="0">
                            <a:latin typeface="Cambria Math" panose="02040503050406030204" pitchFamily="18" charset="0"/>
                          </a:rPr>
                          <m:t>1+0)</m:t>
                        </m:r>
                      </m:e>
                    </m:acc>
                  </m:oMath>
                </a14:m>
                <a:endParaRPr lang="en-US" sz="3600" dirty="0">
                  <a:solidFill>
                    <a:srgbClr val="000000"/>
                  </a:solidFill>
                  <a:latin typeface="Cambria"/>
                </a:endParaRPr>
              </a:p>
            </p:txBody>
          </p:sp>
        </mc:Choice>
        <mc:Fallback>
          <p:sp>
            <p:nvSpPr>
              <p:cNvPr id="7" name="TextBox 7"/>
              <p:cNvSpPr txBox="1">
                <a:spLocks noRot="1" noChangeAspect="1" noMove="1" noResize="1" noEditPoints="1" noAdjustHandles="1" noChangeArrowheads="1" noChangeShapeType="1" noTextEdit="1"/>
              </p:cNvSpPr>
              <p:nvPr/>
            </p:nvSpPr>
            <p:spPr>
              <a:xfrm>
                <a:off x="1691295" y="2737953"/>
                <a:ext cx="13701106" cy="5266250"/>
              </a:xfrm>
              <a:prstGeom prst="rect">
                <a:avLst/>
              </a:prstGeom>
              <a:blipFill>
                <a:blip r:embed="rId2"/>
                <a:stretch>
                  <a:fillRect l="-1868" t="-1968"/>
                </a:stretch>
              </a:blipFill>
            </p:spPr>
            <p:txBody>
              <a:bodyPr/>
              <a:lstStyle/>
              <a:p>
                <a:r>
                  <a:rPr lang="en-MY">
                    <a:noFill/>
                  </a:rPr>
                  <a:t> </a:t>
                </a:r>
              </a:p>
            </p:txBody>
          </p:sp>
        </mc:Fallback>
      </mc:AlternateContent>
    </p:spTree>
    <p:extLst>
      <p:ext uri="{BB962C8B-B14F-4D97-AF65-F5344CB8AC3E}">
        <p14:creationId xmlns:p14="http://schemas.microsoft.com/office/powerpoint/2010/main" val="2735192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3128</Words>
  <Application>Microsoft Office PowerPoint</Application>
  <PresentationFormat>Custom</PresentationFormat>
  <Paragraphs>598</Paragraphs>
  <Slides>46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Arial</vt:lpstr>
      <vt:lpstr>Cambria Bold</vt:lpstr>
      <vt:lpstr>Glacial Indifference Bold</vt:lpstr>
      <vt:lpstr>Aileron Thin</vt:lpstr>
      <vt:lpstr>Glacial Indifference Italics</vt:lpstr>
      <vt:lpstr>Calibri</vt:lpstr>
      <vt:lpstr>Cambria</vt:lpstr>
      <vt:lpstr>Times New Roman</vt:lpstr>
      <vt:lpstr>Norwester</vt:lpstr>
      <vt:lpstr>Glacial Indifference</vt:lpstr>
      <vt:lpstr>Nine by Five</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MARINA BINTI MAT ISA</dc:creator>
  <cp:lastModifiedBy>Marina Binti. Mat Isa</cp:lastModifiedBy>
  <cp:revision>28</cp:revision>
  <dcterms:created xsi:type="dcterms:W3CDTF">2006-08-16T00:00:00Z</dcterms:created>
  <dcterms:modified xsi:type="dcterms:W3CDTF">2025-01-08T09:11:29Z</dcterms:modified>
  <dc:identifier>DAFphgsOMPg</dc:identifier>
</cp:coreProperties>
</file>